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64" r:id="rId4"/>
    <p:sldId id="257" r:id="rId5"/>
    <p:sldId id="266" r:id="rId6"/>
    <p:sldId id="267" r:id="rId7"/>
    <p:sldId id="268" r:id="rId8"/>
    <p:sldId id="269" r:id="rId9"/>
    <p:sldId id="270" r:id="rId10"/>
    <p:sldId id="272" r:id="rId11"/>
    <p:sldId id="271" r:id="rId12"/>
    <p:sldId id="273" r:id="rId13"/>
    <p:sldId id="305" r:id="rId14"/>
    <p:sldId id="274" r:id="rId15"/>
    <p:sldId id="306" r:id="rId16"/>
    <p:sldId id="277" r:id="rId17"/>
    <p:sldId id="278" r:id="rId18"/>
    <p:sldId id="279" r:id="rId19"/>
    <p:sldId id="280" r:id="rId20"/>
    <p:sldId id="281" r:id="rId21"/>
    <p:sldId id="282" r:id="rId22"/>
    <p:sldId id="283" r:id="rId23"/>
    <p:sldId id="284" r:id="rId24"/>
    <p:sldId id="285" r:id="rId25"/>
    <p:sldId id="292" r:id="rId26"/>
    <p:sldId id="294" r:id="rId27"/>
    <p:sldId id="293" r:id="rId28"/>
    <p:sldId id="295" r:id="rId29"/>
    <p:sldId id="288" r:id="rId30"/>
    <p:sldId id="296" r:id="rId31"/>
    <p:sldId id="297" r:id="rId32"/>
    <p:sldId id="298" r:id="rId33"/>
    <p:sldId id="289" r:id="rId34"/>
    <p:sldId id="299" r:id="rId35"/>
    <p:sldId id="300" r:id="rId36"/>
    <p:sldId id="301" r:id="rId37"/>
    <p:sldId id="290" r:id="rId38"/>
    <p:sldId id="302" r:id="rId39"/>
    <p:sldId id="303" r:id="rId40"/>
    <p:sldId id="304" r:id="rId41"/>
    <p:sldId id="291" r:id="rId42"/>
    <p:sldId id="275" r:id="rId43"/>
    <p:sldId id="286" r:id="rId4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6D6BC0-8789-4DA3-A336-7CEB7BD1892D}"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EDA1A3C5-2AC2-43FB-979A-309EAE701ADC}">
      <dgm:prSet custT="1"/>
      <dgm:spPr/>
      <dgm:t>
        <a:bodyPr/>
        <a:lstStyle/>
        <a:p>
          <a:pPr algn="just">
            <a:lnSpc>
              <a:spcPct val="150000"/>
            </a:lnSpc>
          </a:pPr>
          <a:r>
            <a:rPr lang="en-US" sz="1800" dirty="0">
              <a:latin typeface="Times New Roman" panose="02020603050405020304" pitchFamily="18" charset="0"/>
              <a:cs typeface="Times New Roman" panose="02020603050405020304" pitchFamily="18" charset="0"/>
            </a:rPr>
            <a:t>Thanks to this project, we have understood that by using AC-GANs it is possible to stabilize the training process and generate high resolution images in order to increase the discriminability.</a:t>
          </a:r>
        </a:p>
      </dgm:t>
    </dgm:pt>
    <dgm:pt modelId="{D5E7E2E0-8101-40E7-921F-6F618B4D7082}" type="parTrans" cxnId="{6FD07846-84FD-4159-A664-8F48B07E5907}">
      <dgm:prSet/>
      <dgm:spPr/>
      <dgm:t>
        <a:bodyPr/>
        <a:lstStyle/>
        <a:p>
          <a:endParaRPr lang="en-US"/>
        </a:p>
      </dgm:t>
    </dgm:pt>
    <dgm:pt modelId="{C2B915A4-88D7-4246-ADE5-27DB37BD6DDD}" type="sibTrans" cxnId="{6FD07846-84FD-4159-A664-8F48B07E5907}">
      <dgm:prSet/>
      <dgm:spPr/>
      <dgm:t>
        <a:bodyPr/>
        <a:lstStyle/>
        <a:p>
          <a:endParaRPr lang="en-US"/>
        </a:p>
      </dgm:t>
    </dgm:pt>
    <dgm:pt modelId="{A67FDD67-E8F9-4C96-B588-617E15ED0CEF}">
      <dgm:prSet custT="1"/>
      <dgm:spPr/>
      <dgm:t>
        <a:bodyPr/>
        <a:lstStyle/>
        <a:p>
          <a:pPr marL="0" lvl="0" indent="0" algn="just" defTabSz="755650">
            <a:lnSpc>
              <a:spcPct val="150000"/>
            </a:lnSpc>
            <a:spcBef>
              <a:spcPct val="0"/>
            </a:spcBef>
            <a:spcAft>
              <a:spcPct val="35000"/>
            </a:spcAft>
            <a:buNone/>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Furthermore, we have learnt that by using the concept of Inception Accuracy, it is possible to evaluate the performance of an AC-GAN.</a:t>
          </a:r>
        </a:p>
      </dgm:t>
    </dgm:pt>
    <dgm:pt modelId="{832D23EF-328D-4FE8-B885-99A8DD8CAC93}" type="parTrans" cxnId="{CD598DEE-B21C-4B5A-BE69-E272633CDD71}">
      <dgm:prSet/>
      <dgm:spPr/>
      <dgm:t>
        <a:bodyPr/>
        <a:lstStyle/>
        <a:p>
          <a:endParaRPr lang="en-US"/>
        </a:p>
      </dgm:t>
    </dgm:pt>
    <dgm:pt modelId="{6E006E91-C7BF-4B7B-BCE6-6A8A60366624}" type="sibTrans" cxnId="{CD598DEE-B21C-4B5A-BE69-E272633CDD71}">
      <dgm:prSet/>
      <dgm:spPr/>
      <dgm:t>
        <a:bodyPr/>
        <a:lstStyle/>
        <a:p>
          <a:endParaRPr lang="en-US"/>
        </a:p>
      </dgm:t>
    </dgm:pt>
    <dgm:pt modelId="{B8ED14DE-D226-4799-9508-A956C85FC75B}">
      <dgm:prSet custT="1"/>
      <dgm:spPr/>
      <dgm:t>
        <a:bodyPr/>
        <a:lstStyle/>
        <a:p>
          <a:pPr marL="0" lvl="0" indent="0" algn="just" defTabSz="755650">
            <a:lnSpc>
              <a:spcPct val="150000"/>
            </a:lnSpc>
            <a:spcBef>
              <a:spcPct val="0"/>
            </a:spcBef>
            <a:spcAft>
              <a:spcPct val="35000"/>
            </a:spcAft>
            <a:buNone/>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We have also learnt the existence of a metric called multi-scale structural similarity (MS-SSIM), that can be used to measure the ability of the AC-GAN generator to generate a variety of different images belonging to the same class.</a:t>
          </a:r>
        </a:p>
      </dgm:t>
    </dgm:pt>
    <dgm:pt modelId="{199A9ADC-795D-4F48-AA4B-C96AC80374C9}" type="parTrans" cxnId="{5BE7B995-E428-4D1A-B6E6-B698DB9F0541}">
      <dgm:prSet/>
      <dgm:spPr/>
      <dgm:t>
        <a:bodyPr/>
        <a:lstStyle/>
        <a:p>
          <a:endParaRPr lang="en-US"/>
        </a:p>
      </dgm:t>
    </dgm:pt>
    <dgm:pt modelId="{35F07CF8-DE86-4552-B880-3897EB1A12E3}" type="sibTrans" cxnId="{5BE7B995-E428-4D1A-B6E6-B698DB9F0541}">
      <dgm:prSet/>
      <dgm:spPr/>
      <dgm:t>
        <a:bodyPr/>
        <a:lstStyle/>
        <a:p>
          <a:endParaRPr lang="en-US"/>
        </a:p>
      </dgm:t>
    </dgm:pt>
    <dgm:pt modelId="{3713B169-8569-4980-B934-20AD64725792}">
      <dgm:prSet custT="1"/>
      <dgm:spPr/>
      <dgm:t>
        <a:bodyPr/>
        <a:lstStyle/>
        <a:p>
          <a:pPr algn="just">
            <a:lnSpc>
              <a:spcPct val="150000"/>
            </a:lnSpc>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Finally, we can say that thanks to this project we have learnt how it is possible to implement and train an AC-GAN using Pytorch.</a:t>
          </a:r>
          <a:endParaRPr lang="en-US" sz="1800" kern="1200" dirty="0">
            <a:latin typeface="Times New Roman" panose="02020603050405020304" pitchFamily="18" charset="0"/>
            <a:cs typeface="Times New Roman" panose="02020603050405020304" pitchFamily="18" charset="0"/>
          </a:endParaRPr>
        </a:p>
      </dgm:t>
    </dgm:pt>
    <dgm:pt modelId="{D44622BF-5992-4E94-A7E5-84E6405D9472}" type="parTrans" cxnId="{FA43E7AC-BBB8-4909-AD3A-AC085D364410}">
      <dgm:prSet/>
      <dgm:spPr/>
      <dgm:t>
        <a:bodyPr/>
        <a:lstStyle/>
        <a:p>
          <a:endParaRPr lang="en-US"/>
        </a:p>
      </dgm:t>
    </dgm:pt>
    <dgm:pt modelId="{842DC617-7F56-4214-9356-026BA51AAD06}" type="sibTrans" cxnId="{FA43E7AC-BBB8-4909-AD3A-AC085D364410}">
      <dgm:prSet/>
      <dgm:spPr/>
      <dgm:t>
        <a:bodyPr/>
        <a:lstStyle/>
        <a:p>
          <a:endParaRPr lang="en-US"/>
        </a:p>
      </dgm:t>
    </dgm:pt>
    <dgm:pt modelId="{4A05A541-E5E1-4E2C-B6BD-F2205901101A}" type="pres">
      <dgm:prSet presAssocID="{4A6D6BC0-8789-4DA3-A336-7CEB7BD1892D}" presName="vert0" presStyleCnt="0">
        <dgm:presLayoutVars>
          <dgm:dir/>
          <dgm:animOne val="branch"/>
          <dgm:animLvl val="lvl"/>
        </dgm:presLayoutVars>
      </dgm:prSet>
      <dgm:spPr/>
    </dgm:pt>
    <dgm:pt modelId="{145B1F6C-6EE8-4F2A-B2A7-F9318E5B0391}" type="pres">
      <dgm:prSet presAssocID="{EDA1A3C5-2AC2-43FB-979A-309EAE701ADC}" presName="thickLine" presStyleLbl="alignNode1" presStyleIdx="0" presStyleCnt="4"/>
      <dgm:spPr/>
    </dgm:pt>
    <dgm:pt modelId="{54E3252C-2F60-4F16-ACEC-14FE68966AE8}" type="pres">
      <dgm:prSet presAssocID="{EDA1A3C5-2AC2-43FB-979A-309EAE701ADC}" presName="horz1" presStyleCnt="0"/>
      <dgm:spPr/>
    </dgm:pt>
    <dgm:pt modelId="{FDEC7F78-9610-4AD6-B843-ECEE48B72716}" type="pres">
      <dgm:prSet presAssocID="{EDA1A3C5-2AC2-43FB-979A-309EAE701ADC}" presName="tx1" presStyleLbl="revTx" presStyleIdx="0" presStyleCnt="4" custScaleY="222133"/>
      <dgm:spPr/>
    </dgm:pt>
    <dgm:pt modelId="{53D8CE00-2F19-4DE6-9FC8-DCFBA9AC38BE}" type="pres">
      <dgm:prSet presAssocID="{EDA1A3C5-2AC2-43FB-979A-309EAE701ADC}" presName="vert1" presStyleCnt="0"/>
      <dgm:spPr/>
    </dgm:pt>
    <dgm:pt modelId="{4D79A840-997F-4F02-A0EE-2C900FFA1E03}" type="pres">
      <dgm:prSet presAssocID="{A67FDD67-E8F9-4C96-B588-617E15ED0CEF}" presName="thickLine" presStyleLbl="alignNode1" presStyleIdx="1" presStyleCnt="4"/>
      <dgm:spPr/>
    </dgm:pt>
    <dgm:pt modelId="{91C04A73-8CD7-4F4D-A986-24B6760A07F4}" type="pres">
      <dgm:prSet presAssocID="{A67FDD67-E8F9-4C96-B588-617E15ED0CEF}" presName="horz1" presStyleCnt="0"/>
      <dgm:spPr/>
    </dgm:pt>
    <dgm:pt modelId="{51F7E9AE-495C-4ED7-85D6-E5AD9283EF18}" type="pres">
      <dgm:prSet presAssocID="{A67FDD67-E8F9-4C96-B588-617E15ED0CEF}" presName="tx1" presStyleLbl="revTx" presStyleIdx="1" presStyleCnt="4" custScaleY="162885"/>
      <dgm:spPr/>
    </dgm:pt>
    <dgm:pt modelId="{CA381F90-7AEE-469C-ABF2-169C5E09EA0E}" type="pres">
      <dgm:prSet presAssocID="{A67FDD67-E8F9-4C96-B588-617E15ED0CEF}" presName="vert1" presStyleCnt="0"/>
      <dgm:spPr/>
    </dgm:pt>
    <dgm:pt modelId="{857D5D1F-19FE-4F31-8622-A34399D8AB01}" type="pres">
      <dgm:prSet presAssocID="{B8ED14DE-D226-4799-9508-A956C85FC75B}" presName="thickLine" presStyleLbl="alignNode1" presStyleIdx="2" presStyleCnt="4"/>
      <dgm:spPr/>
    </dgm:pt>
    <dgm:pt modelId="{B61A9987-D861-4DD7-900E-27ACD9EB1B0E}" type="pres">
      <dgm:prSet presAssocID="{B8ED14DE-D226-4799-9508-A956C85FC75B}" presName="horz1" presStyleCnt="0"/>
      <dgm:spPr/>
    </dgm:pt>
    <dgm:pt modelId="{713FBDB0-0061-4287-A6EE-71FDF5978A76}" type="pres">
      <dgm:prSet presAssocID="{B8ED14DE-D226-4799-9508-A956C85FC75B}" presName="tx1" presStyleLbl="revTx" presStyleIdx="2" presStyleCnt="4" custScaleY="282031"/>
      <dgm:spPr/>
    </dgm:pt>
    <dgm:pt modelId="{7286A8DD-2BFA-410A-A79A-868912C2ECE0}" type="pres">
      <dgm:prSet presAssocID="{B8ED14DE-D226-4799-9508-A956C85FC75B}" presName="vert1" presStyleCnt="0"/>
      <dgm:spPr/>
    </dgm:pt>
    <dgm:pt modelId="{77749435-8BD1-4534-BA02-84BD9E64F373}" type="pres">
      <dgm:prSet presAssocID="{3713B169-8569-4980-B934-20AD64725792}" presName="thickLine" presStyleLbl="alignNode1" presStyleIdx="3" presStyleCnt="4"/>
      <dgm:spPr/>
    </dgm:pt>
    <dgm:pt modelId="{814A84F3-23D9-43B2-99D7-1CA15717A648}" type="pres">
      <dgm:prSet presAssocID="{3713B169-8569-4980-B934-20AD64725792}" presName="horz1" presStyleCnt="0"/>
      <dgm:spPr/>
    </dgm:pt>
    <dgm:pt modelId="{B1964ED0-D9CC-4495-AA37-CA51F1785299}" type="pres">
      <dgm:prSet presAssocID="{3713B169-8569-4980-B934-20AD64725792}" presName="tx1" presStyleLbl="revTx" presStyleIdx="3" presStyleCnt="4" custScaleY="142954"/>
      <dgm:spPr/>
    </dgm:pt>
    <dgm:pt modelId="{77119DBD-7824-4E24-840F-467EF94E08F3}" type="pres">
      <dgm:prSet presAssocID="{3713B169-8569-4980-B934-20AD64725792}" presName="vert1" presStyleCnt="0"/>
      <dgm:spPr/>
    </dgm:pt>
  </dgm:ptLst>
  <dgm:cxnLst>
    <dgm:cxn modelId="{1F7A5802-07C3-4E5D-B1EA-6369DDF2AF75}" type="presOf" srcId="{4A6D6BC0-8789-4DA3-A336-7CEB7BD1892D}" destId="{4A05A541-E5E1-4E2C-B6BD-F2205901101A}" srcOrd="0" destOrd="0" presId="urn:microsoft.com/office/officeart/2008/layout/LinedList"/>
    <dgm:cxn modelId="{60DAA63A-E809-4659-BC83-F57147084C0C}" type="presOf" srcId="{A67FDD67-E8F9-4C96-B588-617E15ED0CEF}" destId="{51F7E9AE-495C-4ED7-85D6-E5AD9283EF18}" srcOrd="0" destOrd="0" presId="urn:microsoft.com/office/officeart/2008/layout/LinedList"/>
    <dgm:cxn modelId="{9907493D-A2E4-45F5-9790-7B94ACA8F48F}" type="presOf" srcId="{3713B169-8569-4980-B934-20AD64725792}" destId="{B1964ED0-D9CC-4495-AA37-CA51F1785299}" srcOrd="0" destOrd="0" presId="urn:microsoft.com/office/officeart/2008/layout/LinedList"/>
    <dgm:cxn modelId="{6FD07846-84FD-4159-A664-8F48B07E5907}" srcId="{4A6D6BC0-8789-4DA3-A336-7CEB7BD1892D}" destId="{EDA1A3C5-2AC2-43FB-979A-309EAE701ADC}" srcOrd="0" destOrd="0" parTransId="{D5E7E2E0-8101-40E7-921F-6F618B4D7082}" sibTransId="{C2B915A4-88D7-4246-ADE5-27DB37BD6DDD}"/>
    <dgm:cxn modelId="{5BE7B995-E428-4D1A-B6E6-B698DB9F0541}" srcId="{4A6D6BC0-8789-4DA3-A336-7CEB7BD1892D}" destId="{B8ED14DE-D226-4799-9508-A956C85FC75B}" srcOrd="2" destOrd="0" parTransId="{199A9ADC-795D-4F48-AA4B-C96AC80374C9}" sibTransId="{35F07CF8-DE86-4552-B880-3897EB1A12E3}"/>
    <dgm:cxn modelId="{FA43E7AC-BBB8-4909-AD3A-AC085D364410}" srcId="{4A6D6BC0-8789-4DA3-A336-7CEB7BD1892D}" destId="{3713B169-8569-4980-B934-20AD64725792}" srcOrd="3" destOrd="0" parTransId="{D44622BF-5992-4E94-A7E5-84E6405D9472}" sibTransId="{842DC617-7F56-4214-9356-026BA51AAD06}"/>
    <dgm:cxn modelId="{75BE6BC8-F82E-4673-B60A-76A3D5862217}" type="presOf" srcId="{EDA1A3C5-2AC2-43FB-979A-309EAE701ADC}" destId="{FDEC7F78-9610-4AD6-B843-ECEE48B72716}" srcOrd="0" destOrd="0" presId="urn:microsoft.com/office/officeart/2008/layout/LinedList"/>
    <dgm:cxn modelId="{E5D468EE-E783-4237-AACD-D461AF5FED8A}" type="presOf" srcId="{B8ED14DE-D226-4799-9508-A956C85FC75B}" destId="{713FBDB0-0061-4287-A6EE-71FDF5978A76}" srcOrd="0" destOrd="0" presId="urn:microsoft.com/office/officeart/2008/layout/LinedList"/>
    <dgm:cxn modelId="{CD598DEE-B21C-4B5A-BE69-E272633CDD71}" srcId="{4A6D6BC0-8789-4DA3-A336-7CEB7BD1892D}" destId="{A67FDD67-E8F9-4C96-B588-617E15ED0CEF}" srcOrd="1" destOrd="0" parTransId="{832D23EF-328D-4FE8-B885-99A8DD8CAC93}" sibTransId="{6E006E91-C7BF-4B7B-BCE6-6A8A60366624}"/>
    <dgm:cxn modelId="{0168407D-0F2E-44B0-ADD7-F91C4473B8AA}" type="presParOf" srcId="{4A05A541-E5E1-4E2C-B6BD-F2205901101A}" destId="{145B1F6C-6EE8-4F2A-B2A7-F9318E5B0391}" srcOrd="0" destOrd="0" presId="urn:microsoft.com/office/officeart/2008/layout/LinedList"/>
    <dgm:cxn modelId="{461C5F65-9EA4-472C-A8D8-5CD6CD4F4187}" type="presParOf" srcId="{4A05A541-E5E1-4E2C-B6BD-F2205901101A}" destId="{54E3252C-2F60-4F16-ACEC-14FE68966AE8}" srcOrd="1" destOrd="0" presId="urn:microsoft.com/office/officeart/2008/layout/LinedList"/>
    <dgm:cxn modelId="{66B1FBF6-9E20-4E89-BB58-EB8A370D3CC4}" type="presParOf" srcId="{54E3252C-2F60-4F16-ACEC-14FE68966AE8}" destId="{FDEC7F78-9610-4AD6-B843-ECEE48B72716}" srcOrd="0" destOrd="0" presId="urn:microsoft.com/office/officeart/2008/layout/LinedList"/>
    <dgm:cxn modelId="{3D314360-1408-432D-B29F-B4DE73BA24E4}" type="presParOf" srcId="{54E3252C-2F60-4F16-ACEC-14FE68966AE8}" destId="{53D8CE00-2F19-4DE6-9FC8-DCFBA9AC38BE}" srcOrd="1" destOrd="0" presId="urn:microsoft.com/office/officeart/2008/layout/LinedList"/>
    <dgm:cxn modelId="{B0E407CE-DF7F-4BD4-9BFB-024248F7942A}" type="presParOf" srcId="{4A05A541-E5E1-4E2C-B6BD-F2205901101A}" destId="{4D79A840-997F-4F02-A0EE-2C900FFA1E03}" srcOrd="2" destOrd="0" presId="urn:microsoft.com/office/officeart/2008/layout/LinedList"/>
    <dgm:cxn modelId="{BF732747-0492-4E6F-A5BD-65AFF50EC522}" type="presParOf" srcId="{4A05A541-E5E1-4E2C-B6BD-F2205901101A}" destId="{91C04A73-8CD7-4F4D-A986-24B6760A07F4}" srcOrd="3" destOrd="0" presId="urn:microsoft.com/office/officeart/2008/layout/LinedList"/>
    <dgm:cxn modelId="{4AB6193F-8B56-4634-9B52-5D0A6BC06FCD}" type="presParOf" srcId="{91C04A73-8CD7-4F4D-A986-24B6760A07F4}" destId="{51F7E9AE-495C-4ED7-85D6-E5AD9283EF18}" srcOrd="0" destOrd="0" presId="urn:microsoft.com/office/officeart/2008/layout/LinedList"/>
    <dgm:cxn modelId="{D0C77068-57FE-4215-A5C7-63FC9157930A}" type="presParOf" srcId="{91C04A73-8CD7-4F4D-A986-24B6760A07F4}" destId="{CA381F90-7AEE-469C-ABF2-169C5E09EA0E}" srcOrd="1" destOrd="0" presId="urn:microsoft.com/office/officeart/2008/layout/LinedList"/>
    <dgm:cxn modelId="{2F8791DC-B464-4CA1-8929-297141501547}" type="presParOf" srcId="{4A05A541-E5E1-4E2C-B6BD-F2205901101A}" destId="{857D5D1F-19FE-4F31-8622-A34399D8AB01}" srcOrd="4" destOrd="0" presId="urn:microsoft.com/office/officeart/2008/layout/LinedList"/>
    <dgm:cxn modelId="{3E690081-BA71-41B1-BEA9-B220A057C870}" type="presParOf" srcId="{4A05A541-E5E1-4E2C-B6BD-F2205901101A}" destId="{B61A9987-D861-4DD7-900E-27ACD9EB1B0E}" srcOrd="5" destOrd="0" presId="urn:microsoft.com/office/officeart/2008/layout/LinedList"/>
    <dgm:cxn modelId="{E04C3D24-2018-44EA-8ECA-6AFB94A7C99F}" type="presParOf" srcId="{B61A9987-D861-4DD7-900E-27ACD9EB1B0E}" destId="{713FBDB0-0061-4287-A6EE-71FDF5978A76}" srcOrd="0" destOrd="0" presId="urn:microsoft.com/office/officeart/2008/layout/LinedList"/>
    <dgm:cxn modelId="{89047FF6-5388-4F44-BA2E-06EAD461B6AB}" type="presParOf" srcId="{B61A9987-D861-4DD7-900E-27ACD9EB1B0E}" destId="{7286A8DD-2BFA-410A-A79A-868912C2ECE0}" srcOrd="1" destOrd="0" presId="urn:microsoft.com/office/officeart/2008/layout/LinedList"/>
    <dgm:cxn modelId="{307B7E0B-571D-4DC8-A563-73F6BF0BF825}" type="presParOf" srcId="{4A05A541-E5E1-4E2C-B6BD-F2205901101A}" destId="{77749435-8BD1-4534-BA02-84BD9E64F373}" srcOrd="6" destOrd="0" presId="urn:microsoft.com/office/officeart/2008/layout/LinedList"/>
    <dgm:cxn modelId="{A230BF6F-9C89-49B9-ADBD-071E81B077E6}" type="presParOf" srcId="{4A05A541-E5E1-4E2C-B6BD-F2205901101A}" destId="{814A84F3-23D9-43B2-99D7-1CA15717A648}" srcOrd="7" destOrd="0" presId="urn:microsoft.com/office/officeart/2008/layout/LinedList"/>
    <dgm:cxn modelId="{55820437-4A10-4AF9-AE20-0E888507F423}" type="presParOf" srcId="{814A84F3-23D9-43B2-99D7-1CA15717A648}" destId="{B1964ED0-D9CC-4495-AA37-CA51F1785299}" srcOrd="0" destOrd="0" presId="urn:microsoft.com/office/officeart/2008/layout/LinedList"/>
    <dgm:cxn modelId="{0549486C-13C8-4343-B6F9-EE51E624B8BD}" type="presParOf" srcId="{814A84F3-23D9-43B2-99D7-1CA15717A648}" destId="{77119DBD-7824-4E24-840F-467EF94E08F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5B1F6C-6EE8-4F2A-B2A7-F9318E5B0391}">
      <dsp:nvSpPr>
        <dsp:cNvPr id="0" name=""/>
        <dsp:cNvSpPr/>
      </dsp:nvSpPr>
      <dsp:spPr>
        <a:xfrm>
          <a:off x="0" y="933"/>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EC7F78-9610-4AD6-B843-ECEE48B72716}">
      <dsp:nvSpPr>
        <dsp:cNvPr id="0" name=""/>
        <dsp:cNvSpPr/>
      </dsp:nvSpPr>
      <dsp:spPr>
        <a:xfrm>
          <a:off x="0" y="933"/>
          <a:ext cx="6486534" cy="14609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15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Thanks to this project, we have understood that by using AC-GANs it is possible to stabilize the training process and generate high resolution images in order to increase the discriminability.</a:t>
          </a:r>
        </a:p>
      </dsp:txBody>
      <dsp:txXfrm>
        <a:off x="0" y="933"/>
        <a:ext cx="6486534" cy="1460963"/>
      </dsp:txXfrm>
    </dsp:sp>
    <dsp:sp modelId="{4D79A840-997F-4F02-A0EE-2C900FFA1E03}">
      <dsp:nvSpPr>
        <dsp:cNvPr id="0" name=""/>
        <dsp:cNvSpPr/>
      </dsp:nvSpPr>
      <dsp:spPr>
        <a:xfrm>
          <a:off x="0" y="1461897"/>
          <a:ext cx="6492875"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F7E9AE-495C-4ED7-85D6-E5AD9283EF18}">
      <dsp:nvSpPr>
        <dsp:cNvPr id="0" name=""/>
        <dsp:cNvSpPr/>
      </dsp:nvSpPr>
      <dsp:spPr>
        <a:xfrm>
          <a:off x="0" y="1461897"/>
          <a:ext cx="6486534" cy="1071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755650">
            <a:lnSpc>
              <a:spcPct val="150000"/>
            </a:lnSpc>
            <a:spcBef>
              <a:spcPct val="0"/>
            </a:spcBef>
            <a:spcAft>
              <a:spcPct val="35000"/>
            </a:spcAft>
            <a:buNone/>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Furthermore, we have learnt that by using the concept of Inception Accuracy, it is possible to evaluate the performance of an AC-GAN.</a:t>
          </a:r>
        </a:p>
      </dsp:txBody>
      <dsp:txXfrm>
        <a:off x="0" y="1461897"/>
        <a:ext cx="6486534" cy="1071290"/>
      </dsp:txXfrm>
    </dsp:sp>
    <dsp:sp modelId="{857D5D1F-19FE-4F31-8622-A34399D8AB01}">
      <dsp:nvSpPr>
        <dsp:cNvPr id="0" name=""/>
        <dsp:cNvSpPr/>
      </dsp:nvSpPr>
      <dsp:spPr>
        <a:xfrm>
          <a:off x="0" y="2533187"/>
          <a:ext cx="6492875"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3FBDB0-0061-4287-A6EE-71FDF5978A76}">
      <dsp:nvSpPr>
        <dsp:cNvPr id="0" name=""/>
        <dsp:cNvSpPr/>
      </dsp:nvSpPr>
      <dsp:spPr>
        <a:xfrm>
          <a:off x="0" y="2533187"/>
          <a:ext cx="6486534" cy="18549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755650">
            <a:lnSpc>
              <a:spcPct val="150000"/>
            </a:lnSpc>
            <a:spcBef>
              <a:spcPct val="0"/>
            </a:spcBef>
            <a:spcAft>
              <a:spcPct val="35000"/>
            </a:spcAft>
            <a:buNone/>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We have also learnt the existence of a metric called multi-scale structural similarity (MS-SSIM), that can be used to measure the ability of the AC-GAN generator to generate a variety of different images belonging to the same class.</a:t>
          </a:r>
        </a:p>
      </dsp:txBody>
      <dsp:txXfrm>
        <a:off x="0" y="2533187"/>
        <a:ext cx="6486534" cy="1854911"/>
      </dsp:txXfrm>
    </dsp:sp>
    <dsp:sp modelId="{77749435-8BD1-4534-BA02-84BD9E64F373}">
      <dsp:nvSpPr>
        <dsp:cNvPr id="0" name=""/>
        <dsp:cNvSpPr/>
      </dsp:nvSpPr>
      <dsp:spPr>
        <a:xfrm>
          <a:off x="0" y="4388099"/>
          <a:ext cx="6492875"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964ED0-D9CC-4495-AA37-CA51F1785299}">
      <dsp:nvSpPr>
        <dsp:cNvPr id="0" name=""/>
        <dsp:cNvSpPr/>
      </dsp:nvSpPr>
      <dsp:spPr>
        <a:xfrm>
          <a:off x="0" y="4388099"/>
          <a:ext cx="6486534" cy="940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just" defTabSz="800100">
            <a:lnSpc>
              <a:spcPct val="150000"/>
            </a:lnSpc>
            <a:spcBef>
              <a:spcPct val="0"/>
            </a:spcBef>
            <a:spcAft>
              <a:spcPct val="35000"/>
            </a:spcAft>
            <a:buNone/>
          </a:pPr>
          <a:r>
            <a:rPr lang="en-US" sz="1800" kern="1200" dirty="0">
              <a:solidFill>
                <a:prstClr val="black">
                  <a:hueOff val="0"/>
                  <a:satOff val="0"/>
                  <a:lumOff val="0"/>
                  <a:alphaOff val="0"/>
                </a:prstClr>
              </a:solidFill>
              <a:latin typeface="Times New Roman" panose="02020603050405020304" pitchFamily="18" charset="0"/>
              <a:ea typeface="+mn-ea"/>
              <a:cs typeface="Times New Roman" panose="02020603050405020304" pitchFamily="18" charset="0"/>
            </a:rPr>
            <a:t>Finally, we can say that thanks to this project we have learnt how it is possible to implement and train an AC-GAN using Pytorch.</a:t>
          </a:r>
          <a:endParaRPr lang="en-US" sz="1800" kern="1200" dirty="0">
            <a:latin typeface="Times New Roman" panose="02020603050405020304" pitchFamily="18" charset="0"/>
            <a:cs typeface="Times New Roman" panose="02020603050405020304" pitchFamily="18" charset="0"/>
          </a:endParaRPr>
        </a:p>
      </dsp:txBody>
      <dsp:txXfrm>
        <a:off x="0" y="4388099"/>
        <a:ext cx="6486534" cy="94020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jpeg>
</file>

<file path=ppt/media/image13.jpeg>
</file>

<file path=ppt/media/image14.jpeg>
</file>

<file path=ppt/media/image15.png>
</file>

<file path=ppt/media/image16.jpeg>
</file>

<file path=ppt/media/image17.jpeg>
</file>

<file path=ppt/media/image18.png>
</file>

<file path=ppt/media/image19.png>
</file>

<file path=ppt/media/image2.jpg>
</file>

<file path=ppt/media/image20.png>
</file>

<file path=ppt/media/image21.png>
</file>

<file path=ppt/media/image22.png>
</file>

<file path=ppt/media/image23.gif>
</file>

<file path=ppt/media/image24.png>
</file>

<file path=ppt/media/image25.png>
</file>

<file path=ppt/media/image26.png>
</file>

<file path=ppt/media/image27.gif>
</file>

<file path=ppt/media/image28.png>
</file>

<file path=ppt/media/image29.png>
</file>

<file path=ppt/media/image3.jpeg>
</file>

<file path=ppt/media/image30.png>
</file>

<file path=ppt/media/image31.gif>
</file>

<file path=ppt/media/image32.png>
</file>

<file path=ppt/media/image33.png>
</file>

<file path=ppt/media/image34.png>
</file>

<file path=ppt/media/image35.gif>
</file>

<file path=ppt/media/image36.png>
</file>

<file path=ppt/media/image37.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B30463-A522-43F4-86AF-226176136CCC}"/>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81E7519F-D70E-431F-83ED-BC74968D31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6A809B75-5DA1-40E4-85E5-4C75F7CC63CD}"/>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261EA3BB-67AC-4EA6-AB86-140B7EFDD64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38CE772-2BF3-4C81-A337-76AFBB0AA479}"/>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4152966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02B71D-4B7B-4A7C-AA44-07131A78FEC1}"/>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9F26D258-0662-4227-89AC-74BB3EC91F97}"/>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156CC5D-3D05-4C74-B6FB-60611FCCB85A}"/>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F9FD0F75-1B31-4F27-A335-945EC6EC617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788DED2-BEC2-4CD0-8F3B-E15627DF1ED5}"/>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78347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43658EE-387D-45FF-9699-5031E1A0E470}"/>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3BE5A9CB-93E4-4C40-B588-3F9EA4A426EF}"/>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AB4F762-397F-4014-ADD9-B09703E9AFFA}"/>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A4273D31-4F5F-4672-94B2-FD006295C4C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CAFE3A6-A2AE-4965-8573-1D99BC0A0D8A}"/>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4088987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F7F9AD92-AD02-49B7-95F8-53E7509A8D65}" type="datetimeFigureOut">
              <a:rPr lang="it-IT" smtClean="0"/>
              <a:t>25/06/2021</a:t>
            </a:fld>
            <a:endParaRPr lang="it-IT"/>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it-IT"/>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ED886184-B07B-435F-BEB9-EF6F79D9AB22}" type="slidenum">
              <a:rPr lang="it-IT" smtClean="0"/>
              <a:t>‹N›</a:t>
            </a:fld>
            <a:endParaRPr lang="it-IT"/>
          </a:p>
        </p:txBody>
      </p:sp>
    </p:spTree>
    <p:extLst>
      <p:ext uri="{BB962C8B-B14F-4D97-AF65-F5344CB8AC3E}">
        <p14:creationId xmlns:p14="http://schemas.microsoft.com/office/powerpoint/2010/main" val="598781501"/>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7F9AD92-AD02-49B7-95F8-53E7509A8D65}" type="datetimeFigureOut">
              <a:rPr lang="it-IT" smtClean="0"/>
              <a:t>25/06/2021</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03304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F7F9AD92-AD02-49B7-95F8-53E7509A8D65}" type="datetimeFigureOut">
              <a:rPr lang="it-IT" smtClean="0"/>
              <a:t>25/06/2021</a:t>
            </a:fld>
            <a:endParaRPr lang="it-IT"/>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it-IT"/>
          </a:p>
        </p:txBody>
      </p:sp>
      <p:sp>
        <p:nvSpPr>
          <p:cNvPr id="6" name="Slide Number Placeholder 5"/>
          <p:cNvSpPr>
            <a:spLocks noGrp="1"/>
          </p:cNvSpPr>
          <p:nvPr>
            <p:ph type="sldNum" sz="quarter" idx="12"/>
          </p:nvPr>
        </p:nvSpPr>
        <p:spPr>
          <a:xfrm>
            <a:off x="8604504" y="5211060"/>
            <a:ext cx="2112264" cy="228600"/>
          </a:xfrm>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59173209"/>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7F9AD92-AD02-49B7-95F8-53E7509A8D65}" type="datetimeFigureOut">
              <a:rPr lang="it-IT" smtClean="0"/>
              <a:t>25/06/2021</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4002843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7F9AD92-AD02-49B7-95F8-53E7509A8D65}" type="datetimeFigureOut">
              <a:rPr lang="it-IT" smtClean="0"/>
              <a:t>25/06/2021</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256274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F7F9AD92-AD02-49B7-95F8-53E7509A8D65}" type="datetimeFigureOut">
              <a:rPr lang="it-IT" smtClean="0"/>
              <a:t>25/06/2021</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828414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F9AD92-AD02-49B7-95F8-53E7509A8D65}" type="datetimeFigureOut">
              <a:rPr lang="it-IT" smtClean="0"/>
              <a:t>25/06/2021</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9306903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8" name="Date Placeholder 7"/>
          <p:cNvSpPr>
            <a:spLocks noGrp="1"/>
          </p:cNvSpPr>
          <p:nvPr>
            <p:ph type="dt" sz="half" idx="10"/>
          </p:nvPr>
        </p:nvSpPr>
        <p:spPr/>
        <p:txBody>
          <a:bodyPr/>
          <a:lstStyle/>
          <a:p>
            <a:fld id="{F7F9AD92-AD02-49B7-95F8-53E7509A8D65}" type="datetimeFigureOut">
              <a:rPr lang="it-IT" smtClean="0"/>
              <a:t>25/06/2021</a:t>
            </a:fld>
            <a:endParaRPr lang="it-IT"/>
          </a:p>
        </p:txBody>
      </p:sp>
      <p:sp>
        <p:nvSpPr>
          <p:cNvPr id="9" name="Footer Placeholder 8"/>
          <p:cNvSpPr>
            <a:spLocks noGrp="1"/>
          </p:cNvSpPr>
          <p:nvPr>
            <p:ph type="ftr" sz="quarter" idx="11"/>
          </p:nvPr>
        </p:nvSpPr>
        <p:spPr/>
        <p:txBody>
          <a:bodyPr/>
          <a:lstStyle>
            <a:lvl1pPr algn="r">
              <a:defRPr/>
            </a:lvl1pPr>
          </a:lstStyle>
          <a:p>
            <a:endParaRPr lang="it-IT"/>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ED886184-B07B-435F-BEB9-EF6F79D9AB22}" type="slidenum">
              <a:rPr lang="it-IT" smtClean="0"/>
              <a:t>‹N›</a:t>
            </a:fld>
            <a:endParaRPr lang="it-IT"/>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20524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6DD7744-FDCD-427A-A6C3-9717D1B1C36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F559F4B-27C2-44A1-875A-A53635B4600F}"/>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9FE3DFA-BA79-4C59-8F90-C171D6CC85BA}"/>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6B07C76D-BF4A-4A85-99E4-71CD11221D7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D01B2D8-5C5C-43E2-B5E0-8F4070E4AB86}"/>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12569059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F7F9AD92-AD02-49B7-95F8-53E7509A8D65}" type="datetimeFigureOut">
              <a:rPr lang="it-IT" smtClean="0"/>
              <a:t>25/06/2021</a:t>
            </a:fld>
            <a:endParaRPr lang="it-IT"/>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it-IT"/>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ED886184-B07B-435F-BEB9-EF6F79D9AB22}" type="slidenum">
              <a:rPr lang="it-IT" smtClean="0"/>
              <a:t>‹N›</a:t>
            </a:fld>
            <a:endParaRPr lang="it-IT"/>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571581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2954561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786507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A2E2E8-29AF-4A4F-A34C-AE45A83E4476}"/>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FC499F9A-E056-4D3A-82CE-4B7BB5E319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CF23C4F3-E4B1-4A6E-906F-FBC19753221A}"/>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87AE8677-6E94-4F1A-B662-2A54CC089C4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661E84C-47BD-40A6-962B-18DA755AA085}"/>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989776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041643-D65C-4CDC-AF80-FF3143E2C6E8}"/>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A6F27EE2-5571-4471-967E-07A097D73B4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62FCA4B2-F0B8-4E8A-A6E3-9FC0531A9C7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D72E91A6-B968-4E63-AEF5-06BD5DB5BFD1}"/>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6" name="Segnaposto piè di pagina 5">
            <a:extLst>
              <a:ext uri="{FF2B5EF4-FFF2-40B4-BE49-F238E27FC236}">
                <a16:creationId xmlns:a16="http://schemas.microsoft.com/office/drawing/2014/main" id="{A3AC4832-9591-4FDE-8B2C-765D2D90886D}"/>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4A4A46D8-B591-40DA-B21D-15F714984C41}"/>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2403673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DABC1F-5B6C-46E8-A1E3-694D6F24C178}"/>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E99A51C-8F04-42A8-8B92-EAB6C9FE1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95AA8A37-0C99-458C-924F-27BDDB269493}"/>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2A76AE4-ED3B-436E-94EB-A2739A9523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DBEE7041-1FB3-4A16-B908-BC7A469490F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DCF4AA7-4ADB-4579-9779-B3ACF64FDB3E}"/>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8" name="Segnaposto piè di pagina 7">
            <a:extLst>
              <a:ext uri="{FF2B5EF4-FFF2-40B4-BE49-F238E27FC236}">
                <a16:creationId xmlns:a16="http://schemas.microsoft.com/office/drawing/2014/main" id="{70E6ABA5-02A9-4F1A-9ED3-10DED9F7111E}"/>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3EB42BA-339C-4179-A6F8-1889E2FE6FA6}"/>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4169772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11D012A-A221-454D-A958-4DAD545C4088}"/>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1E7F53E7-2BD3-4EC9-B0A7-4A97CD8ACBEF}"/>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4" name="Segnaposto piè di pagina 3">
            <a:extLst>
              <a:ext uri="{FF2B5EF4-FFF2-40B4-BE49-F238E27FC236}">
                <a16:creationId xmlns:a16="http://schemas.microsoft.com/office/drawing/2014/main" id="{EAF9B111-CD7C-400F-9115-D591EF125E37}"/>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5511691B-8240-4AA2-B93D-216487296BCA}"/>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3699027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A0A2644-8C81-4C41-9B8E-D87250194AAA}"/>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3" name="Segnaposto piè di pagina 2">
            <a:extLst>
              <a:ext uri="{FF2B5EF4-FFF2-40B4-BE49-F238E27FC236}">
                <a16:creationId xmlns:a16="http://schemas.microsoft.com/office/drawing/2014/main" id="{9E24119D-23CC-4930-ACB4-315BB20C1AE4}"/>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4594498E-15DE-493B-9083-323AD1726089}"/>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1608853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541698-BC94-4A98-8973-768A5A49B9C8}"/>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42F55B7-EDDD-42BA-A878-F800300683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B4C09727-810C-4BE9-ADB5-1C01E031FF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E3176B6-7054-4C6D-B5EC-A1AFCF51BA76}"/>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6" name="Segnaposto piè di pagina 5">
            <a:extLst>
              <a:ext uri="{FF2B5EF4-FFF2-40B4-BE49-F238E27FC236}">
                <a16:creationId xmlns:a16="http://schemas.microsoft.com/office/drawing/2014/main" id="{642B5878-732D-4072-8E57-4A3D6EB193B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F367061-96C7-42BD-AF81-7B5CA444893E}"/>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2415667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AC9E28F-AE40-4D13-845D-00EBADF7E34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C5EC5BBC-A2F0-41DF-9932-494983ADF0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30B8BE2C-AC59-4C4A-B976-5BF9600E7A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0EA5EA0-4564-4C45-B470-A29AF3909851}"/>
              </a:ext>
            </a:extLst>
          </p:cNvPr>
          <p:cNvSpPr>
            <a:spLocks noGrp="1"/>
          </p:cNvSpPr>
          <p:nvPr>
            <p:ph type="dt" sz="half" idx="10"/>
          </p:nvPr>
        </p:nvSpPr>
        <p:spPr/>
        <p:txBody>
          <a:bodyPr/>
          <a:lstStyle/>
          <a:p>
            <a:fld id="{F7F9AD92-AD02-49B7-95F8-53E7509A8D65}" type="datetimeFigureOut">
              <a:rPr lang="it-IT" smtClean="0"/>
              <a:t>25/06/2021</a:t>
            </a:fld>
            <a:endParaRPr lang="it-IT"/>
          </a:p>
        </p:txBody>
      </p:sp>
      <p:sp>
        <p:nvSpPr>
          <p:cNvPr id="6" name="Segnaposto piè di pagina 5">
            <a:extLst>
              <a:ext uri="{FF2B5EF4-FFF2-40B4-BE49-F238E27FC236}">
                <a16:creationId xmlns:a16="http://schemas.microsoft.com/office/drawing/2014/main" id="{2B1D00DA-79A9-48F1-8F2F-CBD18D1C0F5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6303266-0E5E-4327-A794-2A5892E88D75}"/>
              </a:ext>
            </a:extLst>
          </p:cNvPr>
          <p:cNvSpPr>
            <a:spLocks noGrp="1"/>
          </p:cNvSpPr>
          <p:nvPr>
            <p:ph type="sldNum" sz="quarter" idx="12"/>
          </p:nvPr>
        </p:nvSpPr>
        <p:spPr/>
        <p:txBody>
          <a:bodyPr/>
          <a:lstStyle/>
          <a:p>
            <a:fld id="{ED886184-B07B-435F-BEB9-EF6F79D9AB22}" type="slidenum">
              <a:rPr lang="it-IT" smtClean="0"/>
              <a:t>‹N›</a:t>
            </a:fld>
            <a:endParaRPr lang="it-IT"/>
          </a:p>
        </p:txBody>
      </p:sp>
    </p:spTree>
    <p:extLst>
      <p:ext uri="{BB962C8B-B14F-4D97-AF65-F5344CB8AC3E}">
        <p14:creationId xmlns:p14="http://schemas.microsoft.com/office/powerpoint/2010/main" val="847252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23DC7A19-3518-485D-9D75-ABFB46B982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2C82378-1175-481C-ABC8-2FFD73588A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0BD8162-18C3-4C03-B540-6FC833DEBC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F9AD92-AD02-49B7-95F8-53E7509A8D65}" type="datetimeFigureOut">
              <a:rPr lang="it-IT" smtClean="0"/>
              <a:t>25/06/2021</a:t>
            </a:fld>
            <a:endParaRPr lang="it-IT"/>
          </a:p>
        </p:txBody>
      </p:sp>
      <p:sp>
        <p:nvSpPr>
          <p:cNvPr id="5" name="Segnaposto piè di pagina 4">
            <a:extLst>
              <a:ext uri="{FF2B5EF4-FFF2-40B4-BE49-F238E27FC236}">
                <a16:creationId xmlns:a16="http://schemas.microsoft.com/office/drawing/2014/main" id="{35077272-ABEF-45A2-8446-3568EB10A2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9B8D9C28-3593-4F14-B7CB-834108AAA2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886184-B07B-435F-BEB9-EF6F79D9AB22}" type="slidenum">
              <a:rPr lang="it-IT" smtClean="0"/>
              <a:t>‹N›</a:t>
            </a:fld>
            <a:endParaRPr lang="it-IT"/>
          </a:p>
        </p:txBody>
      </p:sp>
    </p:spTree>
    <p:extLst>
      <p:ext uri="{BB962C8B-B14F-4D97-AF65-F5344CB8AC3E}">
        <p14:creationId xmlns:p14="http://schemas.microsoft.com/office/powerpoint/2010/main" val="7386871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F7F9AD92-AD02-49B7-95F8-53E7509A8D65}" type="datetimeFigureOut">
              <a:rPr lang="it-IT" smtClean="0"/>
              <a:t>25/06/2021</a:t>
            </a:fld>
            <a:endParaRPr lang="it-IT"/>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it-IT"/>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ED886184-B07B-435F-BEB9-EF6F79D9AB22}" type="slidenum">
              <a:rPr lang="it-IT" smtClean="0"/>
              <a:t>‹N›</a:t>
            </a:fld>
            <a:endParaRPr lang="it-IT"/>
          </a:p>
        </p:txBody>
      </p:sp>
    </p:spTree>
    <p:extLst>
      <p:ext uri="{BB962C8B-B14F-4D97-AF65-F5344CB8AC3E}">
        <p14:creationId xmlns:p14="http://schemas.microsoft.com/office/powerpoint/2010/main" val="3418401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1.wdp"/></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amp;#39;Esa vuole un satellite per individuare i detriti spaziali - Panorama">
            <a:extLst>
              <a:ext uri="{FF2B5EF4-FFF2-40B4-BE49-F238E27FC236}">
                <a16:creationId xmlns:a16="http://schemas.microsoft.com/office/drawing/2014/main" id="{DA5DA74D-99B3-443D-9B53-56D5685F8A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Immagine 6">
            <a:extLst>
              <a:ext uri="{FF2B5EF4-FFF2-40B4-BE49-F238E27FC236}">
                <a16:creationId xmlns:a16="http://schemas.microsoft.com/office/drawing/2014/main" id="{72059CFA-436B-4367-9092-3F8AEEFDE7FE}"/>
              </a:ext>
            </a:extLst>
          </p:cNvPr>
          <p:cNvPicPr/>
          <p:nvPr/>
        </p:nvPicPr>
        <p:blipFill rotWithShape="1">
          <a:blip r:embed="rId3"/>
          <a:srcRect r="4438" b="15249"/>
          <a:stretch/>
        </p:blipFill>
        <p:spPr>
          <a:xfrm>
            <a:off x="0" y="364340"/>
            <a:ext cx="8414535" cy="1813781"/>
          </a:xfrm>
          <a:prstGeom prst="rect">
            <a:avLst/>
          </a:prstGeom>
        </p:spPr>
      </p:pic>
      <p:sp>
        <p:nvSpPr>
          <p:cNvPr id="8" name="CasellaDiTesto 7">
            <a:extLst>
              <a:ext uri="{FF2B5EF4-FFF2-40B4-BE49-F238E27FC236}">
                <a16:creationId xmlns:a16="http://schemas.microsoft.com/office/drawing/2014/main" id="{B42D8DEB-1443-40F8-B67E-6C641783A857}"/>
              </a:ext>
            </a:extLst>
          </p:cNvPr>
          <p:cNvSpPr txBox="1"/>
          <p:nvPr/>
        </p:nvSpPr>
        <p:spPr>
          <a:xfrm>
            <a:off x="318499" y="421241"/>
            <a:ext cx="8198777" cy="1661993"/>
          </a:xfrm>
          <a:prstGeom prst="rect">
            <a:avLst/>
          </a:prstGeom>
          <a:noFill/>
        </p:spPr>
        <p:txBody>
          <a:bodyPr wrap="square" rtlCol="0">
            <a:spAutoFit/>
          </a:bodyPr>
          <a:lstStyle/>
          <a:p>
            <a:r>
              <a:rPr lang="it-IT" sz="6600">
                <a:solidFill>
                  <a:schemeClr val="bg1"/>
                </a:solidFill>
                <a:latin typeface="Georgia" panose="02040502050405020303" pitchFamily="18" charset="0"/>
              </a:rPr>
              <a:t>AC-GAN</a:t>
            </a:r>
          </a:p>
          <a:p>
            <a:r>
              <a:rPr lang="it-IT" sz="3600">
                <a:solidFill>
                  <a:schemeClr val="bg1"/>
                </a:solidFill>
                <a:latin typeface="Georgia" panose="02040502050405020303" pitchFamily="18" charset="0"/>
              </a:rPr>
              <a:t>Andrea Arciprete &amp; Daniela Chiavetta</a:t>
            </a:r>
            <a:endParaRPr lang="it-IT" sz="36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2682590712"/>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0666BADD-CE1D-452B-9799-4A35980C6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7" name="Group 136">
            <a:extLst>
              <a:ext uri="{FF2B5EF4-FFF2-40B4-BE49-F238E27FC236}">
                <a16:creationId xmlns:a16="http://schemas.microsoft.com/office/drawing/2014/main" id="{EBEF7C7E-C8A4-4DAA-881F-5EF4BE5AE2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9545" y="3517915"/>
            <a:ext cx="3385655" cy="3655570"/>
            <a:chOff x="-969545" y="3517915"/>
            <a:chExt cx="3385655" cy="3655570"/>
          </a:xfrm>
        </p:grpSpPr>
        <p:sp>
          <p:nvSpPr>
            <p:cNvPr id="138" name="Freeform: Shape 137">
              <a:extLst>
                <a:ext uri="{FF2B5EF4-FFF2-40B4-BE49-F238E27FC236}">
                  <a16:creationId xmlns:a16="http://schemas.microsoft.com/office/drawing/2014/main" id="{2E96FDEA-9753-492A-AC3F-6EEA67430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474116" y="4022486"/>
              <a:ext cx="3655570" cy="2646427"/>
            </a:xfrm>
            <a:custGeom>
              <a:avLst/>
              <a:gdLst>
                <a:gd name="connsiteX0" fmla="*/ 0 w 2736866"/>
                <a:gd name="connsiteY0" fmla="*/ 0 h 1981337"/>
                <a:gd name="connsiteX1" fmla="*/ 2736866 w 2736866"/>
                <a:gd name="connsiteY1" fmla="*/ 0 h 1981337"/>
                <a:gd name="connsiteX2" fmla="*/ 2736866 w 2736866"/>
                <a:gd name="connsiteY2" fmla="*/ 1225808 h 1981337"/>
                <a:gd name="connsiteX3" fmla="*/ 1981337 w 2736866"/>
                <a:gd name="connsiteY3" fmla="*/ 1981337 h 1981337"/>
              </a:gdLst>
              <a:ahLst/>
              <a:cxnLst>
                <a:cxn ang="0">
                  <a:pos x="connsiteX0" y="connsiteY0"/>
                </a:cxn>
                <a:cxn ang="0">
                  <a:pos x="connsiteX1" y="connsiteY1"/>
                </a:cxn>
                <a:cxn ang="0">
                  <a:pos x="connsiteX2" y="connsiteY2"/>
                </a:cxn>
                <a:cxn ang="0">
                  <a:pos x="connsiteX3" y="connsiteY3"/>
                </a:cxn>
              </a:cxnLst>
              <a:rect l="l" t="t" r="r" b="b"/>
              <a:pathLst>
                <a:path w="2736866" h="1981337">
                  <a:moveTo>
                    <a:pt x="0" y="0"/>
                  </a:moveTo>
                  <a:lnTo>
                    <a:pt x="2736866" y="0"/>
                  </a:lnTo>
                  <a:lnTo>
                    <a:pt x="2736866" y="1225808"/>
                  </a:lnTo>
                  <a:lnTo>
                    <a:pt x="1981337" y="1981337"/>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493C234F-8AC2-46BA-BF3C-D8F019E21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616274" y="5778765"/>
              <a:ext cx="799836" cy="799836"/>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146" name="Picture 2" descr="Sfondo astratto powerpoint | Foto Premium">
            <a:extLst>
              <a:ext uri="{FF2B5EF4-FFF2-40B4-BE49-F238E27FC236}">
                <a16:creationId xmlns:a16="http://schemas.microsoft.com/office/drawing/2014/main" id="{C8168423-84BD-4304-BC2F-B9A08E4D284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076" r="27554" b="-2"/>
          <a:stretch/>
        </p:blipFill>
        <p:spPr bwMode="auto">
          <a:xfrm>
            <a:off x="1116701" y="-1"/>
            <a:ext cx="4906956" cy="4607926"/>
          </a:xfrm>
          <a:custGeom>
            <a:avLst/>
            <a:gdLst/>
            <a:ahLst/>
            <a:cxnLst/>
            <a:rect l="l" t="t" r="r" b="b"/>
            <a:pathLst>
              <a:path w="5956528" h="5593537">
                <a:moveTo>
                  <a:pt x="2615274" y="0"/>
                </a:moveTo>
                <a:lnTo>
                  <a:pt x="3341256" y="0"/>
                </a:lnTo>
                <a:lnTo>
                  <a:pt x="5956528" y="2615274"/>
                </a:lnTo>
                <a:lnTo>
                  <a:pt x="2978265" y="5593537"/>
                </a:lnTo>
                <a:lnTo>
                  <a:pt x="0" y="2615274"/>
                </a:lnTo>
                <a:lnTo>
                  <a:pt x="2615274" y="0"/>
                </a:lnTo>
                <a:close/>
              </a:path>
            </a:pathLst>
          </a:custGeom>
          <a:noFill/>
          <a:extLst>
            <a:ext uri="{909E8E84-426E-40DD-AFC4-6F175D3DCCD1}">
              <a14:hiddenFill xmlns:a14="http://schemas.microsoft.com/office/drawing/2010/main">
                <a:solidFill>
                  <a:srgbClr val="FFFFFF"/>
                </a:solidFill>
              </a14:hiddenFill>
            </a:ext>
          </a:extLst>
        </p:spPr>
      </p:pic>
      <p:sp>
        <p:nvSpPr>
          <p:cNvPr id="141" name="Rectangle 140">
            <a:extLst>
              <a:ext uri="{FF2B5EF4-FFF2-40B4-BE49-F238E27FC236}">
                <a16:creationId xmlns:a16="http://schemas.microsoft.com/office/drawing/2014/main" id="{025BC6F1-1CC0-4099-9F93-A109CBE35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6856962" y="1316432"/>
            <a:ext cx="4225136" cy="422513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3" name="Freeform: Shape 142">
            <a:extLst>
              <a:ext uri="{FF2B5EF4-FFF2-40B4-BE49-F238E27FC236}">
                <a16:creationId xmlns:a16="http://schemas.microsoft.com/office/drawing/2014/main" id="{08BE48F6-4887-4180-BF05-D9053DAAB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6282197" y="753376"/>
            <a:ext cx="5353835" cy="5353835"/>
          </a:xfrm>
          <a:custGeom>
            <a:avLst/>
            <a:gdLst>
              <a:gd name="connsiteX0" fmla="*/ 690506 w 5353835"/>
              <a:gd name="connsiteY0" fmla="*/ 5273742 h 5353835"/>
              <a:gd name="connsiteX1" fmla="*/ 4927602 w 5353835"/>
              <a:gd name="connsiteY1" fmla="*/ 5273742 h 5353835"/>
              <a:gd name="connsiteX2" fmla="*/ 4847509 w 5353835"/>
              <a:gd name="connsiteY2" fmla="*/ 5353835 h 5353835"/>
              <a:gd name="connsiteX3" fmla="*/ 770599 w 5353835"/>
              <a:gd name="connsiteY3" fmla="*/ 5353835 h 5353835"/>
              <a:gd name="connsiteX4" fmla="*/ 422575 w 5353835"/>
              <a:gd name="connsiteY4" fmla="*/ 80093 h 5353835"/>
              <a:gd name="connsiteX5" fmla="*/ 502668 w 5353835"/>
              <a:gd name="connsiteY5" fmla="*/ 0 h 5353835"/>
              <a:gd name="connsiteX6" fmla="*/ 5353835 w 5353835"/>
              <a:gd name="connsiteY6" fmla="*/ 0 h 5353835"/>
              <a:gd name="connsiteX7" fmla="*/ 5353835 w 5353835"/>
              <a:gd name="connsiteY7" fmla="*/ 4847509 h 5353835"/>
              <a:gd name="connsiteX8" fmla="*/ 5273742 w 5353835"/>
              <a:gd name="connsiteY8" fmla="*/ 4927602 h 5353835"/>
              <a:gd name="connsiteX9" fmla="*/ 5273742 w 5353835"/>
              <a:gd name="connsiteY9" fmla="*/ 80093 h 5353835"/>
              <a:gd name="connsiteX10" fmla="*/ 0 w 5353835"/>
              <a:gd name="connsiteY10" fmla="*/ 502667 h 5353835"/>
              <a:gd name="connsiteX11" fmla="*/ 80093 w 5353835"/>
              <a:gd name="connsiteY11" fmla="*/ 422574 h 5353835"/>
              <a:gd name="connsiteX12" fmla="*/ 80093 w 5353835"/>
              <a:gd name="connsiteY12" fmla="*/ 4663329 h 5353835"/>
              <a:gd name="connsiteX13" fmla="*/ 0 w 5353835"/>
              <a:gd name="connsiteY13" fmla="*/ 4583236 h 535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53835" h="5353835">
                <a:moveTo>
                  <a:pt x="690506" y="5273742"/>
                </a:moveTo>
                <a:lnTo>
                  <a:pt x="4927602" y="5273742"/>
                </a:lnTo>
                <a:lnTo>
                  <a:pt x="4847509" y="5353835"/>
                </a:lnTo>
                <a:lnTo>
                  <a:pt x="770599" y="5353835"/>
                </a:lnTo>
                <a:close/>
                <a:moveTo>
                  <a:pt x="422575" y="80093"/>
                </a:moveTo>
                <a:lnTo>
                  <a:pt x="502668" y="0"/>
                </a:lnTo>
                <a:lnTo>
                  <a:pt x="5353835" y="0"/>
                </a:lnTo>
                <a:lnTo>
                  <a:pt x="5353835" y="4847509"/>
                </a:lnTo>
                <a:lnTo>
                  <a:pt x="5273742" y="4927602"/>
                </a:lnTo>
                <a:lnTo>
                  <a:pt x="5273742" y="80093"/>
                </a:lnTo>
                <a:close/>
                <a:moveTo>
                  <a:pt x="0" y="502667"/>
                </a:moveTo>
                <a:lnTo>
                  <a:pt x="80093" y="422574"/>
                </a:lnTo>
                <a:lnTo>
                  <a:pt x="80093" y="4663329"/>
                </a:lnTo>
                <a:lnTo>
                  <a:pt x="0" y="4583236"/>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olo 1">
            <a:extLst>
              <a:ext uri="{FF2B5EF4-FFF2-40B4-BE49-F238E27FC236}">
                <a16:creationId xmlns:a16="http://schemas.microsoft.com/office/drawing/2014/main" id="{071FC15E-B1F2-4A0F-BC0A-B8AC89A735B7}"/>
              </a:ext>
            </a:extLst>
          </p:cNvPr>
          <p:cNvSpPr>
            <a:spLocks noGrp="1"/>
          </p:cNvSpPr>
          <p:nvPr>
            <p:ph type="title"/>
          </p:nvPr>
        </p:nvSpPr>
        <p:spPr>
          <a:xfrm>
            <a:off x="6712086" y="2324392"/>
            <a:ext cx="4556636" cy="3160586"/>
          </a:xfrm>
          <a:noFill/>
        </p:spPr>
        <p:txBody>
          <a:bodyPr vert="horz" lIns="91440" tIns="45720" rIns="91440" bIns="45720" rtlCol="0" anchor="ctr">
            <a:normAutofit/>
          </a:bodyPr>
          <a:lstStyle/>
          <a:p>
            <a:pPr algn="ctr"/>
            <a:r>
              <a:rPr lang="en-US" sz="4000" dirty="0">
                <a:solidFill>
                  <a:srgbClr val="080808"/>
                </a:solidFill>
                <a:latin typeface="Georgia" panose="02040502050405020303" pitchFamily="18" charset="0"/>
              </a:rPr>
              <a:t>How does the generator manage to generate a fake image?</a:t>
            </a:r>
          </a:p>
        </p:txBody>
      </p:sp>
      <p:sp>
        <p:nvSpPr>
          <p:cNvPr id="145" name="Rectangle 144">
            <a:extLst>
              <a:ext uri="{FF2B5EF4-FFF2-40B4-BE49-F238E27FC236}">
                <a16:creationId xmlns:a16="http://schemas.microsoft.com/office/drawing/2014/main" id="{24D2F742-54E7-4C62-98C5-F8990E2A01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9789" y="367194"/>
            <a:ext cx="999162" cy="99916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A176DD56-124E-424A-869A-5281743F2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79993" y="946949"/>
            <a:ext cx="352820" cy="35282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Isosceles Triangle 148">
            <a:extLst>
              <a:ext uri="{FF2B5EF4-FFF2-40B4-BE49-F238E27FC236}">
                <a16:creationId xmlns:a16="http://schemas.microsoft.com/office/drawing/2014/main" id="{237843AB-7560-4874-B085-DA05621444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943811" y="-2"/>
            <a:ext cx="1248189" cy="1248189"/>
          </a:xfrm>
          <a:prstGeom prst="triangle">
            <a:avLst>
              <a:gd name="adj" fmla="val 10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8E0E7CD9-1188-461C-BDBF-270689555D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317937" y="246646"/>
            <a:ext cx="577231" cy="57723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2CBAC60D-34E7-4DE5-8839-42530E8A4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35473" y="4846332"/>
            <a:ext cx="1333438" cy="133343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154">
            <a:extLst>
              <a:ext uri="{FF2B5EF4-FFF2-40B4-BE49-F238E27FC236}">
                <a16:creationId xmlns:a16="http://schemas.microsoft.com/office/drawing/2014/main" id="{E2964BEE-AEA5-44FE-B1B3-E881CE9744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87438" y="4866318"/>
            <a:ext cx="618664" cy="61866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53829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descr="Sfondo Modello Viola Gradiente Stereo Ppt, Bella Storia D&amp;#39;amore, Viola,  Pendenza Immagine di sfondo per il download gratuito">
            <a:extLst>
              <a:ext uri="{FF2B5EF4-FFF2-40B4-BE49-F238E27FC236}">
                <a16:creationId xmlns:a16="http://schemas.microsoft.com/office/drawing/2014/main" id="{235ED361-7636-48CE-96C9-B684B1B53EC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0" y="-45294"/>
            <a:ext cx="12191980" cy="6857989"/>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569BBA9B-8F4E-4D2B-BEFA-41A475443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51012D1-8033-40B1-9EC0-91390FFC74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0943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Isosceles Triangle 76">
            <a:extLst>
              <a:ext uri="{FF2B5EF4-FFF2-40B4-BE49-F238E27FC236}">
                <a16:creationId xmlns:a16="http://schemas.microsoft.com/office/drawing/2014/main" id="{D291F021-C45C-4D44-A2B8-A789E386C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3444"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egnaposto contenuto 2">
            <a:extLst>
              <a:ext uri="{FF2B5EF4-FFF2-40B4-BE49-F238E27FC236}">
                <a16:creationId xmlns:a16="http://schemas.microsoft.com/office/drawing/2014/main" id="{55269CF6-DEEB-46B0-B5C7-5D4F74D00F39}"/>
              </a:ext>
            </a:extLst>
          </p:cNvPr>
          <p:cNvSpPr>
            <a:spLocks noGrp="1"/>
          </p:cNvSpPr>
          <p:nvPr>
            <p:ph idx="1"/>
          </p:nvPr>
        </p:nvSpPr>
        <p:spPr>
          <a:xfrm>
            <a:off x="1652103" y="1635932"/>
            <a:ext cx="8845554" cy="3586135"/>
          </a:xfrm>
        </p:spPr>
        <p:txBody>
          <a:bodyPr anchor="ctr">
            <a:noAutofit/>
          </a:bodyPr>
          <a:lstStyle/>
          <a:p>
            <a:pPr marL="0" indent="0" algn="just">
              <a:lnSpc>
                <a:spcPct val="150000"/>
              </a:lnSpc>
              <a:buNone/>
            </a:pPr>
            <a:r>
              <a:rPr lang="it-IT" sz="1800" dirty="0" err="1">
                <a:solidFill>
                  <a:schemeClr val="bg1"/>
                </a:solidFill>
                <a:latin typeface="Times New Roman" panose="02020603050405020304" pitchFamily="18" charset="0"/>
                <a:cs typeface="Times New Roman" panose="02020603050405020304" pitchFamily="18" charset="0"/>
              </a:rPr>
              <a:t>As</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we</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have</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said</a:t>
            </a:r>
            <a:r>
              <a:rPr lang="it-IT" sz="1800" dirty="0">
                <a:solidFill>
                  <a:schemeClr val="bg1"/>
                </a:solidFill>
                <a:latin typeface="Times New Roman" panose="02020603050405020304" pitchFamily="18" charset="0"/>
                <a:cs typeface="Times New Roman" panose="02020603050405020304" pitchFamily="18" charset="0"/>
              </a:rPr>
              <a:t>, the generator </a:t>
            </a:r>
            <a:r>
              <a:rPr lang="it-IT" sz="1800" dirty="0" err="1">
                <a:solidFill>
                  <a:schemeClr val="bg1"/>
                </a:solidFill>
                <a:latin typeface="Times New Roman" panose="02020603050405020304" pitchFamily="18" charset="0"/>
                <a:cs typeface="Times New Roman" panose="02020603050405020304" pitchFamily="18" charset="0"/>
              </a:rPr>
              <a:t>receives</a:t>
            </a:r>
            <a:r>
              <a:rPr lang="it-IT" sz="1800" dirty="0">
                <a:solidFill>
                  <a:schemeClr val="bg1"/>
                </a:solidFill>
                <a:latin typeface="Times New Roman" panose="02020603050405020304" pitchFamily="18" charset="0"/>
                <a:cs typeface="Times New Roman" panose="02020603050405020304" pitchFamily="18" charset="0"/>
              </a:rPr>
              <a:t> a </a:t>
            </a:r>
            <a:r>
              <a:rPr lang="it-IT" sz="1800" dirty="0" err="1">
                <a:solidFill>
                  <a:schemeClr val="bg1"/>
                </a:solidFill>
                <a:latin typeface="Times New Roman" panose="02020603050405020304" pitchFamily="18" charset="0"/>
                <a:cs typeface="Times New Roman" panose="02020603050405020304" pitchFamily="18" charset="0"/>
              </a:rPr>
              <a:t>vector</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containing</a:t>
            </a:r>
            <a:r>
              <a:rPr lang="it-IT" sz="1800" dirty="0">
                <a:solidFill>
                  <a:schemeClr val="bg1"/>
                </a:solidFill>
                <a:latin typeface="Times New Roman" panose="02020603050405020304" pitchFamily="18" charset="0"/>
                <a:cs typeface="Times New Roman" panose="02020603050405020304" pitchFamily="18" charset="0"/>
              </a:rPr>
              <a:t> random </a:t>
            </a:r>
            <a:r>
              <a:rPr lang="it-IT" sz="1800" dirty="0" err="1">
                <a:solidFill>
                  <a:schemeClr val="bg1"/>
                </a:solidFill>
                <a:latin typeface="Times New Roman" panose="02020603050405020304" pitchFamily="18" charset="0"/>
                <a:cs typeface="Times New Roman" panose="02020603050405020304" pitchFamily="18" charset="0"/>
              </a:rPr>
              <a:t>noise</a:t>
            </a:r>
            <a:r>
              <a:rPr lang="it-IT" sz="1800" dirty="0">
                <a:solidFill>
                  <a:schemeClr val="bg1"/>
                </a:solidFill>
                <a:latin typeface="Times New Roman" panose="02020603050405020304" pitchFamily="18" charset="0"/>
                <a:cs typeface="Times New Roman" panose="02020603050405020304" pitchFamily="18" charset="0"/>
              </a:rPr>
              <a:t> and the target (</a:t>
            </a:r>
            <a:r>
              <a:rPr lang="it-IT" sz="1800" dirty="0" err="1">
                <a:solidFill>
                  <a:schemeClr val="bg1"/>
                </a:solidFill>
                <a:latin typeface="Times New Roman" panose="02020603050405020304" pitchFamily="18" charset="0"/>
                <a:cs typeface="Times New Roman" panose="02020603050405020304" pitchFamily="18" charset="0"/>
              </a:rPr>
              <a:t>real</a:t>
            </a:r>
            <a:r>
              <a:rPr lang="it-IT" sz="1800" dirty="0">
                <a:solidFill>
                  <a:schemeClr val="bg1"/>
                </a:solidFill>
                <a:latin typeface="Times New Roman" panose="02020603050405020304" pitchFamily="18" charset="0"/>
                <a:cs typeface="Times New Roman" panose="02020603050405020304" pitchFamily="18" charset="0"/>
              </a:rPr>
              <a:t> class of the image </a:t>
            </a:r>
            <a:r>
              <a:rPr lang="it-IT" sz="1800" dirty="0" err="1">
                <a:solidFill>
                  <a:schemeClr val="bg1"/>
                </a:solidFill>
                <a:latin typeface="Times New Roman" panose="02020603050405020304" pitchFamily="18" charset="0"/>
                <a:cs typeface="Times New Roman" panose="02020603050405020304" pitchFamily="18" charset="0"/>
              </a:rPr>
              <a:t>that</a:t>
            </a:r>
            <a:r>
              <a:rPr lang="it-IT" sz="1800" dirty="0">
                <a:solidFill>
                  <a:schemeClr val="bg1"/>
                </a:solidFill>
                <a:latin typeface="Times New Roman" panose="02020603050405020304" pitchFamily="18" charset="0"/>
                <a:cs typeface="Times New Roman" panose="02020603050405020304" pitchFamily="18" charset="0"/>
              </a:rPr>
              <a:t> the generator </a:t>
            </a:r>
            <a:r>
              <a:rPr lang="it-IT" sz="1800" dirty="0" err="1">
                <a:solidFill>
                  <a:schemeClr val="bg1"/>
                </a:solidFill>
                <a:latin typeface="Times New Roman" panose="02020603050405020304" pitchFamily="18" charset="0"/>
                <a:cs typeface="Times New Roman" panose="02020603050405020304" pitchFamily="18" charset="0"/>
              </a:rPr>
              <a:t>will</a:t>
            </a:r>
            <a:r>
              <a:rPr lang="it-IT" sz="1800" dirty="0">
                <a:solidFill>
                  <a:schemeClr val="bg1"/>
                </a:solidFill>
                <a:latin typeface="Times New Roman" panose="02020603050405020304" pitchFamily="18" charset="0"/>
                <a:cs typeface="Times New Roman" panose="02020603050405020304" pitchFamily="18" charset="0"/>
              </a:rPr>
              <a:t> generate). The generator </a:t>
            </a:r>
            <a:r>
              <a:rPr lang="it-IT" sz="1800" dirty="0" err="1">
                <a:solidFill>
                  <a:schemeClr val="bg1"/>
                </a:solidFill>
                <a:latin typeface="Times New Roman" panose="02020603050405020304" pitchFamily="18" charset="0"/>
                <a:cs typeface="Times New Roman" panose="02020603050405020304" pitchFamily="18" charset="0"/>
              </a:rPr>
              <a:t>gradually</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learns</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how</a:t>
            </a:r>
            <a:r>
              <a:rPr lang="it-IT" sz="1800" dirty="0">
                <a:solidFill>
                  <a:schemeClr val="bg1"/>
                </a:solidFill>
                <a:latin typeface="Times New Roman" panose="02020603050405020304" pitchFamily="18" charset="0"/>
                <a:cs typeface="Times New Roman" panose="02020603050405020304" pitchFamily="18" charset="0"/>
              </a:rPr>
              <a:t> to associate points </a:t>
            </a:r>
            <a:r>
              <a:rPr lang="it-IT" sz="1800" dirty="0" err="1">
                <a:solidFill>
                  <a:schemeClr val="bg1"/>
                </a:solidFill>
                <a:latin typeface="Times New Roman" panose="02020603050405020304" pitchFamily="18" charset="0"/>
                <a:cs typeface="Times New Roman" panose="02020603050405020304" pitchFamily="18" charset="0"/>
              </a:rPr>
              <a:t>that</a:t>
            </a:r>
            <a:r>
              <a:rPr lang="it-IT" sz="1800" dirty="0">
                <a:solidFill>
                  <a:schemeClr val="bg1"/>
                </a:solidFill>
                <a:latin typeface="Times New Roman" panose="02020603050405020304" pitchFamily="18" charset="0"/>
                <a:cs typeface="Times New Roman" panose="02020603050405020304" pitchFamily="18" charset="0"/>
              </a:rPr>
              <a:t> are inside the </a:t>
            </a:r>
            <a:r>
              <a:rPr lang="it-IT" sz="1800" dirty="0" err="1">
                <a:solidFill>
                  <a:schemeClr val="bg1"/>
                </a:solidFill>
                <a:latin typeface="Times New Roman" panose="02020603050405020304" pitchFamily="18" charset="0"/>
                <a:cs typeface="Times New Roman" panose="02020603050405020304" pitchFamily="18" charset="0"/>
              </a:rPr>
              <a:t>latent</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space</a:t>
            </a:r>
            <a:r>
              <a:rPr lang="it-IT" sz="1800" dirty="0">
                <a:solidFill>
                  <a:schemeClr val="bg1"/>
                </a:solidFill>
                <a:latin typeface="Times New Roman" panose="02020603050405020304" pitchFamily="18" charset="0"/>
                <a:cs typeface="Times New Roman" panose="02020603050405020304" pitchFamily="18" charset="0"/>
              </a:rPr>
              <a:t> with the points </a:t>
            </a:r>
            <a:r>
              <a:rPr lang="it-IT" sz="1800" dirty="0" err="1">
                <a:solidFill>
                  <a:schemeClr val="bg1"/>
                </a:solidFill>
                <a:latin typeface="Times New Roman" panose="02020603050405020304" pitchFamily="18" charset="0"/>
                <a:cs typeface="Times New Roman" panose="02020603050405020304" pitchFamily="18" charset="0"/>
              </a:rPr>
              <a:t>that</a:t>
            </a:r>
            <a:r>
              <a:rPr lang="it-IT" sz="1800" dirty="0">
                <a:solidFill>
                  <a:schemeClr val="bg1"/>
                </a:solidFill>
                <a:latin typeface="Times New Roman" panose="02020603050405020304" pitchFamily="18" charset="0"/>
                <a:cs typeface="Times New Roman" panose="02020603050405020304" pitchFamily="18" charset="0"/>
              </a:rPr>
              <a:t> are inside the image </a:t>
            </a:r>
            <a:r>
              <a:rPr lang="it-IT" sz="1800" dirty="0" err="1">
                <a:solidFill>
                  <a:schemeClr val="bg1"/>
                </a:solidFill>
                <a:latin typeface="Times New Roman" panose="02020603050405020304" pitchFamily="18" charset="0"/>
                <a:cs typeface="Times New Roman" panose="02020603050405020304" pitchFamily="18" charset="0"/>
              </a:rPr>
              <a:t>space</a:t>
            </a:r>
            <a:r>
              <a:rPr lang="it-IT" sz="1800" dirty="0">
                <a:solidFill>
                  <a:schemeClr val="bg1"/>
                </a:solidFill>
                <a:latin typeface="Times New Roman" panose="02020603050405020304" pitchFamily="18" charset="0"/>
                <a:cs typeface="Times New Roman" panose="02020603050405020304" pitchFamily="18" charset="0"/>
              </a:rPr>
              <a:t>. In </a:t>
            </a:r>
            <a:r>
              <a:rPr lang="it-IT" sz="1800" dirty="0" err="1">
                <a:solidFill>
                  <a:schemeClr val="bg1"/>
                </a:solidFill>
                <a:latin typeface="Times New Roman" panose="02020603050405020304" pitchFamily="18" charset="0"/>
                <a:cs typeface="Times New Roman" panose="02020603050405020304" pitchFamily="18" charset="0"/>
              </a:rPr>
              <a:t>practice</a:t>
            </a:r>
            <a:r>
              <a:rPr lang="it-IT" sz="1800" dirty="0">
                <a:solidFill>
                  <a:schemeClr val="bg1"/>
                </a:solidFill>
                <a:latin typeface="Times New Roman" panose="02020603050405020304" pitchFamily="18" charset="0"/>
                <a:cs typeface="Times New Roman" panose="02020603050405020304" pitchFamily="18" charset="0"/>
              </a:rPr>
              <a:t>, the generator </a:t>
            </a:r>
            <a:r>
              <a:rPr lang="it-IT" sz="1800" dirty="0" err="1">
                <a:solidFill>
                  <a:schemeClr val="bg1"/>
                </a:solidFill>
                <a:latin typeface="Times New Roman" panose="02020603050405020304" pitchFamily="18" charset="0"/>
                <a:cs typeface="Times New Roman" panose="02020603050405020304" pitchFamily="18" charset="0"/>
              </a:rPr>
              <a:t>gradually</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learns</a:t>
            </a:r>
            <a:r>
              <a:rPr lang="it-IT" sz="1800" dirty="0">
                <a:solidFill>
                  <a:schemeClr val="bg1"/>
                </a:solidFill>
                <a:latin typeface="Times New Roman" panose="02020603050405020304" pitchFamily="18" charset="0"/>
                <a:cs typeface="Times New Roman" panose="02020603050405020304" pitchFamily="18" charset="0"/>
              </a:rPr>
              <a:t> </a:t>
            </a:r>
            <a:r>
              <a:rPr lang="it-IT" sz="1800" dirty="0" err="1">
                <a:solidFill>
                  <a:schemeClr val="bg1"/>
                </a:solidFill>
                <a:latin typeface="Times New Roman" panose="02020603050405020304" pitchFamily="18" charset="0"/>
                <a:cs typeface="Times New Roman" panose="02020603050405020304" pitchFamily="18" charset="0"/>
              </a:rPr>
              <a:t>that</a:t>
            </a:r>
            <a:r>
              <a:rPr lang="it-IT" sz="1800" dirty="0">
                <a:solidFill>
                  <a:schemeClr val="bg1"/>
                </a:solidFill>
                <a:latin typeface="Times New Roman" panose="02020603050405020304" pitchFamily="18" charset="0"/>
                <a:cs typeface="Times New Roman" panose="02020603050405020304" pitchFamily="18" charset="0"/>
              </a:rPr>
              <a:t> a </a:t>
            </a:r>
            <a:r>
              <a:rPr lang="it-IT" sz="1800" dirty="0" err="1">
                <a:solidFill>
                  <a:schemeClr val="bg1"/>
                </a:solidFill>
                <a:latin typeface="Times New Roman" panose="02020603050405020304" pitchFamily="18" charset="0"/>
                <a:cs typeface="Times New Roman" panose="02020603050405020304" pitchFamily="18" charset="0"/>
              </a:rPr>
              <a:t>certain</a:t>
            </a:r>
            <a:r>
              <a:rPr lang="it-IT" sz="1800" dirty="0">
                <a:solidFill>
                  <a:schemeClr val="bg1"/>
                </a:solidFill>
                <a:latin typeface="Times New Roman" panose="02020603050405020304" pitchFamily="18" charset="0"/>
                <a:cs typeface="Times New Roman" panose="02020603050405020304" pitchFamily="18" charset="0"/>
              </a:rPr>
              <a:t> area of the </a:t>
            </a:r>
            <a:r>
              <a:rPr lang="it-IT" sz="1800" dirty="0" err="1">
                <a:solidFill>
                  <a:schemeClr val="bg1"/>
                </a:solidFill>
                <a:latin typeface="Times New Roman" panose="02020603050405020304" pitchFamily="18" charset="0"/>
                <a:cs typeface="Times New Roman" panose="02020603050405020304" pitchFamily="18" charset="0"/>
              </a:rPr>
              <a:t>latent</a:t>
            </a:r>
            <a:r>
              <a:rPr lang="it-IT" sz="1800" dirty="0">
                <a:solidFill>
                  <a:schemeClr val="bg1"/>
                </a:solidFill>
                <a:latin typeface="Times New Roman" panose="02020603050405020304" pitchFamily="18" charset="0"/>
                <a:cs typeface="Times New Roman" panose="02020603050405020304" pitchFamily="18" charset="0"/>
              </a:rPr>
              <a:t> space </a:t>
            </a:r>
            <a:r>
              <a:rPr lang="it-IT" sz="1800" dirty="0" err="1">
                <a:solidFill>
                  <a:schemeClr val="bg1"/>
                </a:solidFill>
                <a:latin typeface="Times New Roman" panose="02020603050405020304" pitchFamily="18" charset="0"/>
                <a:cs typeface="Times New Roman" panose="02020603050405020304" pitchFamily="18" charset="0"/>
              </a:rPr>
              <a:t>corresponds</a:t>
            </a:r>
            <a:r>
              <a:rPr lang="it-IT" sz="1800" dirty="0">
                <a:solidFill>
                  <a:schemeClr val="bg1"/>
                </a:solidFill>
                <a:latin typeface="Times New Roman" panose="02020603050405020304" pitchFamily="18" charset="0"/>
                <a:cs typeface="Times New Roman" panose="02020603050405020304" pitchFamily="18" charset="0"/>
              </a:rPr>
              <a:t> to a </a:t>
            </a:r>
            <a:r>
              <a:rPr lang="it-IT" sz="1800" dirty="0" err="1">
                <a:solidFill>
                  <a:schemeClr val="bg1"/>
                </a:solidFill>
                <a:latin typeface="Times New Roman" panose="02020603050405020304" pitchFamily="18" charset="0"/>
                <a:cs typeface="Times New Roman" panose="02020603050405020304" pitchFamily="18" charset="0"/>
              </a:rPr>
              <a:t>certain</a:t>
            </a:r>
            <a:r>
              <a:rPr lang="it-IT" sz="1800" dirty="0">
                <a:solidFill>
                  <a:schemeClr val="bg1"/>
                </a:solidFill>
                <a:latin typeface="Times New Roman" panose="02020603050405020304" pitchFamily="18" charset="0"/>
                <a:cs typeface="Times New Roman" panose="02020603050405020304" pitchFamily="18" charset="0"/>
              </a:rPr>
              <a:t> type of image and so on.</a:t>
            </a:r>
          </a:p>
        </p:txBody>
      </p:sp>
    </p:spTree>
    <p:extLst>
      <p:ext uri="{BB962C8B-B14F-4D97-AF65-F5344CB8AC3E}">
        <p14:creationId xmlns:p14="http://schemas.microsoft.com/office/powerpoint/2010/main" val="2338059759"/>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testo 4">
            <a:extLst>
              <a:ext uri="{FF2B5EF4-FFF2-40B4-BE49-F238E27FC236}">
                <a16:creationId xmlns:a16="http://schemas.microsoft.com/office/drawing/2014/main" id="{B7833303-CAE8-45E0-9F61-9825400EF779}"/>
              </a:ext>
            </a:extLst>
          </p:cNvPr>
          <p:cNvSpPr>
            <a:spLocks noGrp="1"/>
          </p:cNvSpPr>
          <p:nvPr>
            <p:ph type="body" idx="1"/>
          </p:nvPr>
        </p:nvSpPr>
        <p:spPr>
          <a:xfrm>
            <a:off x="839788" y="696427"/>
            <a:ext cx="5157787" cy="823912"/>
          </a:xfrm>
        </p:spPr>
        <p:txBody>
          <a:bodyPr>
            <a:normAutofit/>
          </a:bodyPr>
          <a:lstStyle/>
          <a:p>
            <a:r>
              <a:rPr lang="it-IT" sz="2800" dirty="0"/>
              <a:t>Advantage of AC-GAN</a:t>
            </a:r>
            <a:endParaRPr lang="en-US" sz="2800" dirty="0"/>
          </a:p>
        </p:txBody>
      </p:sp>
      <p:sp>
        <p:nvSpPr>
          <p:cNvPr id="6" name="Segnaposto contenuto 5">
            <a:extLst>
              <a:ext uri="{FF2B5EF4-FFF2-40B4-BE49-F238E27FC236}">
                <a16:creationId xmlns:a16="http://schemas.microsoft.com/office/drawing/2014/main" id="{EB350D35-5078-4C4C-B160-F311A55A9030}"/>
              </a:ext>
            </a:extLst>
          </p:cNvPr>
          <p:cNvSpPr>
            <a:spLocks noGrp="1"/>
          </p:cNvSpPr>
          <p:nvPr>
            <p:ph sz="half" idx="2"/>
          </p:nvPr>
        </p:nvSpPr>
        <p:spPr>
          <a:xfrm>
            <a:off x="839788" y="1520338"/>
            <a:ext cx="5157787" cy="4930703"/>
          </a:xfrm>
        </p:spPr>
        <p:txBody>
          <a:bodyPr>
            <a:noAutofit/>
          </a:bodyPr>
          <a:lstStyle/>
          <a:p>
            <a:pPr marL="0" indent="0" algn="just">
              <a:lnSpc>
                <a:spcPct val="160000"/>
              </a:lnSpc>
              <a:buNone/>
            </a:pPr>
            <a:r>
              <a:rPr lang="en-US" b="0" i="0" dirty="0">
                <a:solidFill>
                  <a:srgbClr val="000000"/>
                </a:solidFill>
                <a:effectLst/>
                <a:latin typeface="Times New Roman" panose="02020603050405020304" pitchFamily="18" charset="0"/>
                <a:cs typeface="Times New Roman" panose="02020603050405020304" pitchFamily="18" charset="0"/>
              </a:rPr>
              <a:t>If we consider the C-GAN, we can say that we are forced to give the couple (image, target) to the discriminator of a C-GAN. While, by using the AC-GAN, it is possible to involve the </a:t>
            </a:r>
            <a:r>
              <a:rPr lang="en-US" b="1" i="0" dirty="0">
                <a:solidFill>
                  <a:srgbClr val="000000"/>
                </a:solidFill>
                <a:effectLst/>
                <a:latin typeface="Times New Roman" panose="02020603050405020304" pitchFamily="18" charset="0"/>
                <a:cs typeface="Times New Roman" panose="02020603050405020304" pitchFamily="18" charset="0"/>
              </a:rPr>
              <a:t>semi-supervised learning</a:t>
            </a:r>
            <a:r>
              <a:rPr lang="en-US" b="0" i="0" dirty="0">
                <a:solidFill>
                  <a:srgbClr val="000000"/>
                </a:solidFill>
                <a:effectLst/>
                <a:latin typeface="Times New Roman" panose="02020603050405020304" pitchFamily="18" charset="0"/>
                <a:cs typeface="Times New Roman" panose="02020603050405020304" pitchFamily="18" charset="0"/>
              </a:rPr>
              <a:t>. This because, instead of giving the couple (image, target) to the discriminator, it is also possible to give just the image since the corresponding class which the image belongs to, will be predicted by the auxiliary classifier of the discriminator. This makes AC-GAN more advantageous than a traditional classifier.</a:t>
            </a:r>
            <a:endParaRPr lang="en-US" dirty="0">
              <a:latin typeface="Times New Roman" panose="02020603050405020304" pitchFamily="18" charset="0"/>
              <a:cs typeface="Times New Roman" panose="02020603050405020304" pitchFamily="18" charset="0"/>
            </a:endParaRPr>
          </a:p>
        </p:txBody>
      </p:sp>
      <p:sp>
        <p:nvSpPr>
          <p:cNvPr id="7" name="Segnaposto testo 6">
            <a:extLst>
              <a:ext uri="{FF2B5EF4-FFF2-40B4-BE49-F238E27FC236}">
                <a16:creationId xmlns:a16="http://schemas.microsoft.com/office/drawing/2014/main" id="{7EF86E72-24D0-416E-A9F7-89E16082C5A0}"/>
              </a:ext>
            </a:extLst>
          </p:cNvPr>
          <p:cNvSpPr>
            <a:spLocks noGrp="1"/>
          </p:cNvSpPr>
          <p:nvPr>
            <p:ph type="body" sz="quarter" idx="3"/>
          </p:nvPr>
        </p:nvSpPr>
        <p:spPr>
          <a:xfrm>
            <a:off x="6172200" y="696427"/>
            <a:ext cx="5183188" cy="823912"/>
          </a:xfrm>
        </p:spPr>
        <p:txBody>
          <a:bodyPr>
            <a:normAutofit/>
          </a:bodyPr>
          <a:lstStyle/>
          <a:p>
            <a:r>
              <a:rPr lang="it-IT" sz="2800" dirty="0">
                <a:solidFill>
                  <a:srgbClr val="FF0000"/>
                </a:solidFill>
              </a:rPr>
              <a:t>Disadvantage of AC-GAN</a:t>
            </a:r>
            <a:endParaRPr lang="en-US" sz="2800" dirty="0">
              <a:solidFill>
                <a:srgbClr val="FF0000"/>
              </a:solidFill>
            </a:endParaRPr>
          </a:p>
        </p:txBody>
      </p:sp>
      <p:sp>
        <p:nvSpPr>
          <p:cNvPr id="11" name="Segnaposto contenuto 5">
            <a:extLst>
              <a:ext uri="{FF2B5EF4-FFF2-40B4-BE49-F238E27FC236}">
                <a16:creationId xmlns:a16="http://schemas.microsoft.com/office/drawing/2014/main" id="{CEB254F2-C5DA-411B-B9A0-912423626991}"/>
              </a:ext>
            </a:extLst>
          </p:cNvPr>
          <p:cNvSpPr txBox="1">
            <a:spLocks/>
          </p:cNvSpPr>
          <p:nvPr/>
        </p:nvSpPr>
        <p:spPr>
          <a:xfrm>
            <a:off x="6372226" y="1520339"/>
            <a:ext cx="5157787" cy="3684588"/>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just">
              <a:lnSpc>
                <a:spcPct val="160000"/>
              </a:lnSpc>
              <a:buFont typeface="Garamond" pitchFamily="18" charset="0"/>
              <a:buNone/>
            </a:pPr>
            <a:r>
              <a:rPr lang="en-US" dirty="0">
                <a:solidFill>
                  <a:srgbClr val="000000"/>
                </a:solidFill>
                <a:latin typeface="Times New Roman" panose="02020603050405020304" pitchFamily="18" charset="0"/>
                <a:cs typeface="Times New Roman" panose="02020603050405020304" pitchFamily="18" charset="0"/>
              </a:rPr>
              <a:t>It has been demonstrated that AC-GAN, during the training phase, is able to generate high quality images only if the number of classes which images of the dataset can belong to, is low.</a:t>
            </a:r>
          </a:p>
        </p:txBody>
      </p:sp>
    </p:spTree>
    <p:extLst>
      <p:ext uri="{BB962C8B-B14F-4D97-AF65-F5344CB8AC3E}">
        <p14:creationId xmlns:p14="http://schemas.microsoft.com/office/powerpoint/2010/main" val="1861109661"/>
      </p:ext>
    </p:extLst>
  </p:cSld>
  <p:clrMapOvr>
    <a:masterClrMapping/>
  </p:clrMapOvr>
  <mc:AlternateContent xmlns:mc="http://schemas.openxmlformats.org/markup-compatibility/2006">
    <mc:Choice xmlns:p14="http://schemas.microsoft.com/office/powerpoint/2010/main" Requires="p14">
      <p:transition spd="slow" p14:dur="2500">
        <p14:conveyor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539" b="1546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04900" y="910431"/>
            <a:ext cx="4724400" cy="14664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a:solidFill>
                  <a:schemeClr val="bg1"/>
                </a:solidFill>
                <a:latin typeface="+mj-lt"/>
                <a:ea typeface="+mj-ea"/>
                <a:cs typeface="+mj-cs"/>
              </a:rPr>
              <a:t>RESULTS FROM THE PAPER</a:t>
            </a:r>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1104899" y="2391600"/>
            <a:ext cx="7018684" cy="3921972"/>
          </a:xfrm>
        </p:spPr>
        <p:txBody>
          <a:bodyPr vert="horz" lIns="91440" tIns="45720" rIns="91440" bIns="45720" rtlCol="0">
            <a:noAutofit/>
          </a:bodyPr>
          <a:lstStyle/>
          <a:p>
            <a:pPr marL="0" indent="0" algn="just">
              <a:lnSpc>
                <a:spcPct val="150000"/>
              </a:lnSpc>
              <a:buNone/>
            </a:pPr>
            <a:r>
              <a:rPr lang="en-US" sz="1800" dirty="0">
                <a:solidFill>
                  <a:schemeClr val="bg1"/>
                </a:solidFill>
                <a:latin typeface="Times New Roman" panose="02020603050405020304" pitchFamily="18" charset="0"/>
                <a:cs typeface="Times New Roman" panose="02020603050405020304" pitchFamily="18" charset="0"/>
              </a:rPr>
              <a:t>The authors have demonstrated that, by increasing the number of classes which images can belong to, the output (images generated by the generator) quality gets lower. Fortunately, AC-GAN 's structure allows us to split datasets into subsets and also to train both generator and  discriminator using these subsets.</a:t>
            </a:r>
          </a:p>
          <a:p>
            <a:pPr marL="0" indent="0" algn="just">
              <a:lnSpc>
                <a:spcPct val="150000"/>
              </a:lnSpc>
              <a:buNone/>
            </a:pPr>
            <a:r>
              <a:rPr lang="en-US" sz="1800" dirty="0">
                <a:solidFill>
                  <a:schemeClr val="bg1"/>
                </a:solidFill>
                <a:latin typeface="Times New Roman" panose="02020603050405020304" pitchFamily="18" charset="0"/>
                <a:cs typeface="Times New Roman" panose="02020603050405020304" pitchFamily="18" charset="0"/>
              </a:rPr>
              <a:t>For this reason, the authors trained AC-GAN by using ImageNet as dataset, but they did not use the whole dataset. In fact, they used 100 AC-GANs, each of them trained using a </a:t>
            </a:r>
            <a:r>
              <a:rPr lang="en-US" sz="1800" b="1" dirty="0">
                <a:solidFill>
                  <a:schemeClr val="bg1"/>
                </a:solidFill>
                <a:latin typeface="Times New Roman" panose="02020603050405020304" pitchFamily="18" charset="0"/>
                <a:cs typeface="Times New Roman" panose="02020603050405020304" pitchFamily="18" charset="0"/>
              </a:rPr>
              <a:t>portion</a:t>
            </a:r>
            <a:r>
              <a:rPr lang="en-US" sz="1800" dirty="0">
                <a:solidFill>
                  <a:schemeClr val="bg1"/>
                </a:solidFill>
                <a:latin typeface="Times New Roman" panose="02020603050405020304" pitchFamily="18" charset="0"/>
                <a:cs typeface="Times New Roman" panose="02020603050405020304" pitchFamily="18" charset="0"/>
              </a:rPr>
              <a:t> of the ImageNet dataset, so that images could only belong to 10 classes. </a:t>
            </a:r>
          </a:p>
        </p:txBody>
      </p:sp>
      <p:sp>
        <p:nvSpPr>
          <p:cNvPr id="77" name="Rectangle 76">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548508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539" b="1546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04900" y="910431"/>
            <a:ext cx="4724400" cy="14664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a:solidFill>
                  <a:schemeClr val="bg1"/>
                </a:solidFill>
                <a:latin typeface="+mj-lt"/>
                <a:ea typeface="+mj-ea"/>
                <a:cs typeface="+mj-cs"/>
              </a:rPr>
              <a:t>RESULTS FROM THE PAPER</a:t>
            </a:r>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1104899" y="2492080"/>
            <a:ext cx="7018684" cy="3921972"/>
          </a:xfrm>
        </p:spPr>
        <p:txBody>
          <a:bodyPr vert="horz" lIns="91440" tIns="45720" rIns="91440" bIns="45720" rtlCol="0">
            <a:noAutofit/>
          </a:bodyPr>
          <a:lstStyle/>
          <a:p>
            <a:pPr marL="0" indent="0" algn="just">
              <a:lnSpc>
                <a:spcPct val="150000"/>
              </a:lnSpc>
              <a:buNone/>
            </a:pPr>
            <a:r>
              <a:rPr lang="en-US" sz="1800" dirty="0">
                <a:solidFill>
                  <a:schemeClr val="bg1"/>
                </a:solidFill>
                <a:latin typeface="Times New Roman" panose="02020603050405020304" pitchFamily="18" charset="0"/>
                <a:cs typeface="Times New Roman" panose="02020603050405020304" pitchFamily="18" charset="0"/>
              </a:rPr>
              <a:t>The first important result that has been obtained is that by using AC-GAN it is possible to generate high resolution images. The generation of high-resolution images increases the discriminability.</a:t>
            </a:r>
          </a:p>
          <a:p>
            <a:pPr marL="0" indent="0" algn="just">
              <a:lnSpc>
                <a:spcPct val="150000"/>
              </a:lnSpc>
              <a:buNone/>
            </a:pPr>
            <a:r>
              <a:rPr lang="en-US" sz="1800" b="1" dirty="0">
                <a:solidFill>
                  <a:schemeClr val="bg1"/>
                </a:solidFill>
                <a:latin typeface="Times New Roman" panose="02020603050405020304" pitchFamily="18" charset="0"/>
                <a:cs typeface="Times New Roman" panose="02020603050405020304" pitchFamily="18" charset="0"/>
              </a:rPr>
              <a:t>Just to clarify, the fact that the generation of high-resolution images increases the discriminability is valid only if we use an AC-GAN.</a:t>
            </a:r>
          </a:p>
        </p:txBody>
      </p:sp>
      <p:sp>
        <p:nvSpPr>
          <p:cNvPr id="77" name="Rectangle 76">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707394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539" b="1546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04900" y="397966"/>
            <a:ext cx="4724400" cy="14664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chemeClr val="bg1"/>
                </a:solidFill>
                <a:latin typeface="+mj-lt"/>
                <a:ea typeface="+mj-ea"/>
                <a:cs typeface="+mj-cs"/>
              </a:rPr>
              <a:t>RESULTS FROM THE PAPER</a:t>
            </a:r>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1104899" y="1758463"/>
            <a:ext cx="6501849" cy="4814616"/>
          </a:xfrm>
        </p:spPr>
        <p:txBody>
          <a:bodyPr vert="horz" lIns="91440" tIns="45720" rIns="91440" bIns="45720" rtlCol="0">
            <a:normAutofit lnSpcReduction="10000"/>
          </a:bodyPr>
          <a:lstStyle/>
          <a:p>
            <a:pPr marL="0" indent="0" algn="just">
              <a:lnSpc>
                <a:spcPct val="150000"/>
              </a:lnSpc>
              <a:buNone/>
            </a:pPr>
            <a:r>
              <a:rPr lang="en-US" sz="1800" dirty="0">
                <a:solidFill>
                  <a:schemeClr val="bg1"/>
                </a:solidFill>
                <a:latin typeface="Times New Roman" panose="02020603050405020304" pitchFamily="18" charset="0"/>
                <a:cs typeface="Times New Roman" panose="02020603050405020304" pitchFamily="18" charset="0"/>
              </a:rPr>
              <a:t>In order to generate high resolution images, rather than using AC-GAN, it is also possible to use the so-called </a:t>
            </a:r>
            <a:r>
              <a:rPr lang="en-US" sz="1800" b="1" dirty="0">
                <a:solidFill>
                  <a:schemeClr val="bg1"/>
                </a:solidFill>
                <a:latin typeface="Times New Roman" panose="02020603050405020304" pitchFamily="18" charset="0"/>
                <a:cs typeface="Times New Roman" panose="02020603050405020304" pitchFamily="18" charset="0"/>
              </a:rPr>
              <a:t>bilinear interpolation</a:t>
            </a:r>
            <a:r>
              <a:rPr lang="en-US" sz="1800" dirty="0">
                <a:solidFill>
                  <a:schemeClr val="bg1"/>
                </a:solidFill>
                <a:latin typeface="Times New Roman" panose="02020603050405020304" pitchFamily="18" charset="0"/>
                <a:cs typeface="Times New Roman" panose="02020603050405020304" pitchFamily="18" charset="0"/>
              </a:rPr>
              <a:t>, but if we use this strategy the only goal we can achieve is the generation of high resolution images because by using the bilinear interpolation it is not possible to increase the discriminability. For this reason, if we only want to generate high resolution images, we can use the bilinear interpolation but if we also want to increase the discriminability, we must necessarily use the AC-GAN.</a:t>
            </a:r>
          </a:p>
          <a:p>
            <a:pPr marL="0" indent="0" algn="just">
              <a:lnSpc>
                <a:spcPct val="150000"/>
              </a:lnSpc>
              <a:buNone/>
            </a:pPr>
            <a:r>
              <a:rPr lang="en-US" sz="1800" b="1" dirty="0">
                <a:solidFill>
                  <a:schemeClr val="bg1"/>
                </a:solidFill>
                <a:latin typeface="Times New Roman" panose="02020603050405020304" pitchFamily="18" charset="0"/>
                <a:cs typeface="Times New Roman" panose="02020603050405020304" pitchFamily="18" charset="0"/>
              </a:rPr>
              <a:t>To prove this, the authors of the article demonstrated that reducing the image resolution more and more also reduces the ability to correctly predict the class to which the input image belongs to.</a:t>
            </a:r>
          </a:p>
        </p:txBody>
      </p:sp>
      <p:sp>
        <p:nvSpPr>
          <p:cNvPr id="77" name="Rectangle 76">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3729062"/>
      </p:ext>
    </p:extLst>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436"/>
          <a:stretch/>
        </p:blipFill>
        <p:spPr bwMode="auto">
          <a:xfrm>
            <a:off x="2848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asellaDiTesto 6">
            <a:extLst>
              <a:ext uri="{FF2B5EF4-FFF2-40B4-BE49-F238E27FC236}">
                <a16:creationId xmlns:a16="http://schemas.microsoft.com/office/drawing/2014/main" id="{C7762A20-5D7E-4343-9AFC-8AC5AAAAD244}"/>
              </a:ext>
            </a:extLst>
          </p:cNvPr>
          <p:cNvSpPr txBox="1"/>
          <p:nvPr/>
        </p:nvSpPr>
        <p:spPr>
          <a:xfrm>
            <a:off x="6907587" y="333236"/>
            <a:ext cx="5245877" cy="1209823"/>
          </a:xfrm>
          <a:prstGeom prst="rect">
            <a:avLst/>
          </a:prstGeom>
        </p:spPr>
        <p:txBody>
          <a:bodyPr vert="horz" lIns="91440" tIns="45720" rIns="91440" bIns="45720" rtlCol="0" anchor="ctr">
            <a:normAutofit/>
          </a:bodyPr>
          <a:lstStyle/>
          <a:p>
            <a:pPr algn="just">
              <a:lnSpc>
                <a:spcPct val="90000"/>
              </a:lnSpc>
              <a:spcBef>
                <a:spcPct val="0"/>
              </a:spcBef>
              <a:spcAft>
                <a:spcPts val="600"/>
              </a:spcAft>
            </a:pPr>
            <a:r>
              <a:rPr lang="en-US" sz="4000" b="1" dirty="0">
                <a:latin typeface="+mj-lt"/>
                <a:ea typeface="+mj-ea"/>
                <a:cs typeface="+mj-cs"/>
              </a:rPr>
              <a:t>DEMONSTRATION USING INCEPTION ACCURACY</a:t>
            </a:r>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7257788" y="1610018"/>
            <a:ext cx="4835388" cy="5191069"/>
          </a:xfrm>
        </p:spPr>
        <p:txBody>
          <a:bodyPr vert="horz" lIns="91440" tIns="45720" rIns="91440" bIns="45720" rtlCol="0">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To do this, they used the generator of an AC-GAN in order to generate several images with a resolution of 256 x 256. Then, they applied different bilinear interpolations to each single image generated by the generator and to each image coming from the dataset in order to reduce its resolution. In particular, from each  image of size 256x256 they obtained the same image having a resolution of 128x128, the same image having a resolution of 64x64 and so on.</a:t>
            </a:r>
          </a:p>
        </p:txBody>
      </p:sp>
    </p:spTree>
    <p:extLst>
      <p:ext uri="{BB962C8B-B14F-4D97-AF65-F5344CB8AC3E}">
        <p14:creationId xmlns:p14="http://schemas.microsoft.com/office/powerpoint/2010/main" val="1148647122"/>
      </p:ext>
    </p:extLst>
  </p:cSld>
  <p:clrMapOvr>
    <a:masterClrMapping/>
  </p:clrMapOvr>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436"/>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7528564" y="1996878"/>
            <a:ext cx="4424897" cy="4293389"/>
          </a:xfrm>
        </p:spPr>
        <p:txBody>
          <a:bodyPr vert="horz" lIns="91440" tIns="45720" rIns="91440" bIns="45720" rtlCol="0">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After that, each of these images (coming from the generator or the dataset) was sent in input to an Inception network, already pre-trained using ImageNet dataset. </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Then, the Inception output (the prediction related to the class to which each of these images belongs to) was taken and finally the Inception Accuracy was calculated. </a:t>
            </a:r>
          </a:p>
        </p:txBody>
      </p:sp>
      <p:sp>
        <p:nvSpPr>
          <p:cNvPr id="9" name="CasellaDiTesto 8">
            <a:extLst>
              <a:ext uri="{FF2B5EF4-FFF2-40B4-BE49-F238E27FC236}">
                <a16:creationId xmlns:a16="http://schemas.microsoft.com/office/drawing/2014/main" id="{1CAB4B52-A4DB-4EEA-AC99-A9285551AFE4}"/>
              </a:ext>
            </a:extLst>
          </p:cNvPr>
          <p:cNvSpPr txBox="1"/>
          <p:nvPr/>
        </p:nvSpPr>
        <p:spPr>
          <a:xfrm>
            <a:off x="6917635" y="393528"/>
            <a:ext cx="5245877" cy="1209823"/>
          </a:xfrm>
          <a:prstGeom prst="rect">
            <a:avLst/>
          </a:prstGeom>
        </p:spPr>
        <p:txBody>
          <a:bodyPr vert="horz" lIns="91440" tIns="45720" rIns="91440" bIns="45720" rtlCol="0" anchor="ctr">
            <a:normAutofit/>
          </a:bodyPr>
          <a:lstStyle/>
          <a:p>
            <a:pPr algn="just">
              <a:lnSpc>
                <a:spcPct val="90000"/>
              </a:lnSpc>
              <a:spcBef>
                <a:spcPct val="0"/>
              </a:spcBef>
              <a:spcAft>
                <a:spcPts val="600"/>
              </a:spcAft>
            </a:pPr>
            <a:r>
              <a:rPr lang="en-US" sz="4000" b="1" dirty="0">
                <a:latin typeface="+mj-lt"/>
                <a:ea typeface="+mj-ea"/>
                <a:cs typeface="+mj-cs"/>
              </a:rPr>
              <a:t>DEMONSTRATION USING INCEPTION ACCURACY</a:t>
            </a:r>
          </a:p>
        </p:txBody>
      </p:sp>
    </p:spTree>
    <p:extLst>
      <p:ext uri="{BB962C8B-B14F-4D97-AF65-F5344CB8AC3E}">
        <p14:creationId xmlns:p14="http://schemas.microsoft.com/office/powerpoint/2010/main" val="1021549145"/>
      </p:ext>
    </p:extLst>
  </p:cSld>
  <p:clrMapOvr>
    <a:masterClrMapping/>
  </p:clrMapOvr>
  <mc:AlternateContent xmlns:mc="http://schemas.openxmlformats.org/markup-compatibility/2006" xmlns:p14="http://schemas.microsoft.com/office/powerpoint/2010/main">
    <mc:Choice Requires="p14">
      <p:transition spd="slow" p14:dur="1500">
        <p:checker/>
      </p:transition>
    </mc:Choice>
    <mc:Fallback xmlns="">
      <p:transition spd="slow">
        <p:checke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Cielo notturno di sfondo stelle | Cielo notturno, Sfondo per galaxy, Sfondi">
            <a:extLst>
              <a:ext uri="{FF2B5EF4-FFF2-40B4-BE49-F238E27FC236}">
                <a16:creationId xmlns:a16="http://schemas.microsoft.com/office/drawing/2014/main" id="{B49DB64F-F28E-411D-AD59-6678DA3E13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436"/>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egnaposto contenuto 2">
            <a:extLst>
              <a:ext uri="{FF2B5EF4-FFF2-40B4-BE49-F238E27FC236}">
                <a16:creationId xmlns:a16="http://schemas.microsoft.com/office/drawing/2014/main" id="{EA450A9E-4F15-4524-BDDC-F7B7D21E1DCA}"/>
              </a:ext>
            </a:extLst>
          </p:cNvPr>
          <p:cNvSpPr>
            <a:spLocks noGrp="1"/>
          </p:cNvSpPr>
          <p:nvPr>
            <p:ph idx="1"/>
          </p:nvPr>
        </p:nvSpPr>
        <p:spPr>
          <a:xfrm>
            <a:off x="7506122" y="1906446"/>
            <a:ext cx="4346419" cy="3635295"/>
          </a:xfrm>
        </p:spPr>
        <p:txBody>
          <a:bodyPr vert="horz" lIns="91440" tIns="45720" rIns="91440" bIns="45720" rtlCol="0">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The authors have seen that images (real or fake) with a lower resolution imply lower Inception Accuracy and a reduced ability to correctly predict the real class to which each image belongs to, in other words: a smaller discriminability.</a:t>
            </a:r>
          </a:p>
        </p:txBody>
      </p:sp>
      <p:sp>
        <p:nvSpPr>
          <p:cNvPr id="9" name="CasellaDiTesto 8">
            <a:extLst>
              <a:ext uri="{FF2B5EF4-FFF2-40B4-BE49-F238E27FC236}">
                <a16:creationId xmlns:a16="http://schemas.microsoft.com/office/drawing/2014/main" id="{401EF2A3-5D4F-4D91-85CD-A1B21724353C}"/>
              </a:ext>
            </a:extLst>
          </p:cNvPr>
          <p:cNvSpPr txBox="1"/>
          <p:nvPr/>
        </p:nvSpPr>
        <p:spPr>
          <a:xfrm>
            <a:off x="6917635" y="393528"/>
            <a:ext cx="5245877" cy="1209823"/>
          </a:xfrm>
          <a:prstGeom prst="rect">
            <a:avLst/>
          </a:prstGeom>
        </p:spPr>
        <p:txBody>
          <a:bodyPr vert="horz" lIns="91440" tIns="45720" rIns="91440" bIns="45720" rtlCol="0" anchor="ctr">
            <a:normAutofit/>
          </a:bodyPr>
          <a:lstStyle/>
          <a:p>
            <a:pPr algn="just">
              <a:lnSpc>
                <a:spcPct val="90000"/>
              </a:lnSpc>
              <a:spcBef>
                <a:spcPct val="0"/>
              </a:spcBef>
              <a:spcAft>
                <a:spcPts val="600"/>
              </a:spcAft>
            </a:pPr>
            <a:r>
              <a:rPr lang="en-US" sz="4000" b="1" dirty="0">
                <a:latin typeface="+mj-lt"/>
                <a:ea typeface="+mj-ea"/>
                <a:cs typeface="+mj-cs"/>
              </a:rPr>
              <a:t>DEMONSTRATION USING INCEPTION ACCURACY</a:t>
            </a:r>
          </a:p>
        </p:txBody>
      </p:sp>
    </p:spTree>
    <p:extLst>
      <p:ext uri="{BB962C8B-B14F-4D97-AF65-F5344CB8AC3E}">
        <p14:creationId xmlns:p14="http://schemas.microsoft.com/office/powerpoint/2010/main" val="2287430094"/>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463B99A-73EE-4FBB-B7C4-F9F9BCC25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219825"/>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Immagine 3">
            <a:extLst>
              <a:ext uri="{FF2B5EF4-FFF2-40B4-BE49-F238E27FC236}">
                <a16:creationId xmlns:a16="http://schemas.microsoft.com/office/drawing/2014/main" id="{24B6888F-61F6-49DA-9860-7D4421E5A59E}"/>
              </a:ext>
            </a:extLst>
          </p:cNvPr>
          <p:cNvPicPr/>
          <p:nvPr/>
        </p:nvPicPr>
        <p:blipFill>
          <a:blip r:embed="rId2"/>
          <a:stretch>
            <a:fillRect/>
          </a:stretch>
        </p:blipFill>
        <p:spPr>
          <a:xfrm>
            <a:off x="228600" y="285940"/>
            <a:ext cx="11685104" cy="4869156"/>
          </a:xfrm>
          <a:prstGeom prst="rect">
            <a:avLst/>
          </a:prstGeom>
        </p:spPr>
      </p:pic>
    </p:spTree>
    <p:extLst>
      <p:ext uri="{BB962C8B-B14F-4D97-AF65-F5344CB8AC3E}">
        <p14:creationId xmlns:p14="http://schemas.microsoft.com/office/powerpoint/2010/main" val="243812002"/>
      </p:ext>
    </p:extLst>
  </p:cSld>
  <p:clrMapOvr>
    <a:masterClrMapping/>
  </p:clrMapOvr>
  <mc:AlternateContent xmlns:mc="http://schemas.openxmlformats.org/markup-compatibility/2006" xmlns:p14="http://schemas.microsoft.com/office/powerpoint/2010/main">
    <mc:Choice Requires="p14">
      <p:transition spd="slow" p14:dur="15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testo&#10;&#10;Descrizione generata automaticamente">
            <a:extLst>
              <a:ext uri="{FF2B5EF4-FFF2-40B4-BE49-F238E27FC236}">
                <a16:creationId xmlns:a16="http://schemas.microsoft.com/office/drawing/2014/main" id="{2C0C1C79-1FDD-45AD-A2DE-80B3623546FA}"/>
              </a:ext>
            </a:extLst>
          </p:cNvPr>
          <p:cNvPicPr/>
          <p:nvPr/>
        </p:nvPicPr>
        <p:blipFill rotWithShape="1">
          <a:blip r:embed="rId2"/>
          <a:srcRect l="30906" r="3089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39"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asellaDiTesto 7">
            <a:extLst>
              <a:ext uri="{FF2B5EF4-FFF2-40B4-BE49-F238E27FC236}">
                <a16:creationId xmlns:a16="http://schemas.microsoft.com/office/drawing/2014/main" id="{8AE47D54-7EA2-4DAC-962A-2DE1A5762E99}"/>
              </a:ext>
            </a:extLst>
          </p:cNvPr>
          <p:cNvSpPr txBox="1"/>
          <p:nvPr/>
        </p:nvSpPr>
        <p:spPr>
          <a:xfrm>
            <a:off x="5297762" y="2706624"/>
            <a:ext cx="6251110" cy="3483864"/>
          </a:xfrm>
          <a:prstGeom prst="rect">
            <a:avLst/>
          </a:prstGeom>
        </p:spPr>
        <p:txBody>
          <a:bodyPr vert="horz" lIns="91440" tIns="45720" rIns="91440" bIns="45720" rtlCol="0">
            <a:normAutofit/>
          </a:bodyPr>
          <a:lstStyle/>
          <a:p>
            <a:pPr algn="just">
              <a:lnSpc>
                <a:spcPct val="150000"/>
              </a:lnSpc>
              <a:spcAft>
                <a:spcPts val="600"/>
              </a:spcAft>
            </a:pPr>
            <a:r>
              <a:rPr lang="en-US" dirty="0">
                <a:latin typeface="Times New Roman" panose="02020603050405020304" pitchFamily="18" charset="0"/>
                <a:cs typeface="Times New Roman" panose="02020603050405020304" pitchFamily="18" charset="0"/>
              </a:rPr>
              <a:t>Several studies have shown that GANs work very well and are able to generate high quality images when datasets consist of images characterized by low variability and low resolution. However, GANs are unable to generate images with high resolution when within the dataset there are images characterized by high variability. In this project, it has been shown that by slightly modifying the structure of a GAN, it is possible to generate images with higher resolution.</a:t>
            </a:r>
          </a:p>
        </p:txBody>
      </p:sp>
    </p:spTree>
    <p:extLst>
      <p:ext uri="{BB962C8B-B14F-4D97-AF65-F5344CB8AC3E}">
        <p14:creationId xmlns:p14="http://schemas.microsoft.com/office/powerpoint/2010/main" val="574663846"/>
      </p:ext>
    </p:extLst>
  </p:cSld>
  <p:clrMapOvr>
    <a:masterClrMapping/>
  </p:clrMapOvr>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1" b="9977"/>
          <a:stretch/>
        </p:blipFill>
        <p:spPr bwMode="auto">
          <a:xfrm>
            <a:off x="307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CasellaDiTesto 6">
            <a:extLst>
              <a:ext uri="{FF2B5EF4-FFF2-40B4-BE49-F238E27FC236}">
                <a16:creationId xmlns:a16="http://schemas.microsoft.com/office/drawing/2014/main" id="{C7762A20-5D7E-4343-9AFC-8AC5AAAAD244}"/>
              </a:ext>
            </a:extLst>
          </p:cNvPr>
          <p:cNvSpPr txBox="1"/>
          <p:nvPr/>
        </p:nvSpPr>
        <p:spPr>
          <a:xfrm>
            <a:off x="1524000" y="1122363"/>
            <a:ext cx="9144000" cy="3063240"/>
          </a:xfrm>
          <a:prstGeom prst="rect">
            <a:avLst/>
          </a:prstGeom>
        </p:spPr>
        <p:txBody>
          <a:bodyPr vert="horz" lIns="91440" tIns="45720" rIns="91440" bIns="45720" rtlCol="0" anchor="b">
            <a:normAutofit/>
          </a:bodyPr>
          <a:lstStyle/>
          <a:p>
            <a:pPr algn="ctr">
              <a:lnSpc>
                <a:spcPct val="90000"/>
              </a:lnSpc>
              <a:spcBef>
                <a:spcPct val="0"/>
              </a:spcBef>
              <a:spcAft>
                <a:spcPts val="600"/>
              </a:spcAft>
            </a:pPr>
            <a:endParaRPr lang="en-US" sz="6600" b="1" dirty="0">
              <a:solidFill>
                <a:srgbClr val="FFFFFF"/>
              </a:solidFill>
              <a:latin typeface="+mj-lt"/>
              <a:ea typeface="+mj-ea"/>
              <a:cs typeface="+mj-cs"/>
            </a:endParaRPr>
          </a:p>
          <a:p>
            <a:pPr algn="ctr">
              <a:lnSpc>
                <a:spcPct val="90000"/>
              </a:lnSpc>
              <a:spcBef>
                <a:spcPct val="0"/>
              </a:spcBef>
              <a:spcAft>
                <a:spcPts val="600"/>
              </a:spcAft>
            </a:pPr>
            <a:r>
              <a:rPr lang="en-US" sz="6600" b="1" dirty="0">
                <a:solidFill>
                  <a:srgbClr val="FFFFFF"/>
                </a:solidFill>
                <a:latin typeface="+mj-lt"/>
                <a:ea typeface="+mj-ea"/>
                <a:cs typeface="+mj-cs"/>
              </a:rPr>
              <a:t>COLLAPSE OF THE GENERATOR</a:t>
            </a:r>
          </a:p>
        </p:txBody>
      </p:sp>
      <p:sp>
        <p:nvSpPr>
          <p:cNvPr id="7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01504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8979A05D-9329-4CF0-82C3-D0D123C8AE08}"/>
              </a:ext>
            </a:extLst>
          </p:cNvPr>
          <p:cNvSpPr>
            <a:spLocks noGrp="1"/>
          </p:cNvSpPr>
          <p:nvPr>
            <p:ph type="title"/>
          </p:nvPr>
        </p:nvSpPr>
        <p:spPr>
          <a:xfrm>
            <a:off x="2030036" y="665683"/>
            <a:ext cx="8147713" cy="3152159"/>
          </a:xfrm>
        </p:spPr>
        <p:txBody>
          <a:bodyPr vert="horz" lIns="91440" tIns="45720" rIns="91440" bIns="45720" rtlCol="0" anchor="ctr">
            <a:normAutofit/>
          </a:bodyPr>
          <a:lstStyle/>
          <a:p>
            <a:pPr algn="just">
              <a:lnSpc>
                <a:spcPct val="150000"/>
              </a:lnSpc>
            </a:pPr>
            <a:r>
              <a:rPr lang="en-US" sz="1800" kern="1200" dirty="0">
                <a:solidFill>
                  <a:srgbClr val="FFFFFF"/>
                </a:solidFill>
                <a:latin typeface="Times New Roman" panose="02020603050405020304" pitchFamily="18" charset="0"/>
                <a:cs typeface="Times New Roman" panose="02020603050405020304" pitchFamily="18" charset="0"/>
              </a:rPr>
              <a:t>The generator collapses as soon as it is no longer able to generate a variety of different images belonging to the same class but starts to generate always the same images. This is a big problem! If the generator starts to generate the same images, the discriminator very quickly learns how to distinguish between fake images and real images and the model training is stopped very quickly.</a:t>
            </a:r>
          </a:p>
        </p:txBody>
      </p:sp>
      <p:sp>
        <p:nvSpPr>
          <p:cNvPr id="12" name="Titolo 1">
            <a:extLst>
              <a:ext uri="{FF2B5EF4-FFF2-40B4-BE49-F238E27FC236}">
                <a16:creationId xmlns:a16="http://schemas.microsoft.com/office/drawing/2014/main" id="{E17F3CD2-D981-4FFF-B334-4F5E27989C1A}"/>
              </a:ext>
            </a:extLst>
          </p:cNvPr>
          <p:cNvSpPr txBox="1">
            <a:spLocks/>
          </p:cNvSpPr>
          <p:nvPr/>
        </p:nvSpPr>
        <p:spPr>
          <a:xfrm>
            <a:off x="2030036" y="3201286"/>
            <a:ext cx="8147713" cy="22417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lnSpc>
                <a:spcPct val="150000"/>
              </a:lnSpc>
            </a:pPr>
            <a:r>
              <a:rPr lang="en-US" sz="1800" dirty="0">
                <a:solidFill>
                  <a:srgbClr val="FFFFFF"/>
                </a:solidFill>
                <a:latin typeface="Times New Roman" panose="02020603050405020304" pitchFamily="18" charset="0"/>
                <a:cs typeface="Times New Roman" panose="02020603050405020304" pitchFamily="18" charset="0"/>
              </a:rPr>
              <a:t>It is useful to evaluate the ability of the generator to generate a variety of different images belonging to the same class. To do this, the authors of the article used a metric called </a:t>
            </a:r>
            <a:r>
              <a:rPr lang="en-US" sz="1800" b="1" dirty="0">
                <a:solidFill>
                  <a:srgbClr val="FFFFFF"/>
                </a:solidFill>
                <a:latin typeface="Times New Roman" panose="02020603050405020304" pitchFamily="18" charset="0"/>
                <a:cs typeface="Times New Roman" panose="02020603050405020304" pitchFamily="18" charset="0"/>
              </a:rPr>
              <a:t>multi-scale structural similarity (MS-SSIM).</a:t>
            </a:r>
          </a:p>
        </p:txBody>
      </p:sp>
    </p:spTree>
    <p:extLst>
      <p:ext uri="{BB962C8B-B14F-4D97-AF65-F5344CB8AC3E}">
        <p14:creationId xmlns:p14="http://schemas.microsoft.com/office/powerpoint/2010/main" val="2876316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drap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65E628F-F940-4D7A-A659-1624413833E7}"/>
              </a:ext>
            </a:extLst>
          </p:cNvPr>
          <p:cNvSpPr>
            <a:spLocks noGrp="1"/>
          </p:cNvSpPr>
          <p:nvPr>
            <p:ph type="title"/>
          </p:nvPr>
        </p:nvSpPr>
        <p:spPr>
          <a:xfrm>
            <a:off x="5297762" y="329184"/>
            <a:ext cx="6251110" cy="1783080"/>
          </a:xfrm>
        </p:spPr>
        <p:txBody>
          <a:bodyPr anchor="b">
            <a:normAutofit/>
          </a:bodyPr>
          <a:lstStyle/>
          <a:p>
            <a:r>
              <a:rPr lang="it-IT" sz="5400" dirty="0"/>
              <a:t>MS-SSIM</a:t>
            </a:r>
          </a:p>
        </p:txBody>
      </p:sp>
      <p:pic>
        <p:nvPicPr>
          <p:cNvPr id="5" name="Picture 4" descr="Toy plastic numbers">
            <a:extLst>
              <a:ext uri="{FF2B5EF4-FFF2-40B4-BE49-F238E27FC236}">
                <a16:creationId xmlns:a16="http://schemas.microsoft.com/office/drawing/2014/main" id="{6DD4DDD8-358D-4573-ADA6-53D015162C03}"/>
              </a:ext>
            </a:extLst>
          </p:cNvPr>
          <p:cNvPicPr>
            <a:picLocks noChangeAspect="1"/>
          </p:cNvPicPr>
          <p:nvPr/>
        </p:nvPicPr>
        <p:blipFill rotWithShape="1">
          <a:blip r:embed="rId2"/>
          <a:srcRect l="24255" r="30414"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C98B95F0-79BB-417A-A9E6-AA0D4AD1E281}"/>
              </a:ext>
            </a:extLst>
          </p:cNvPr>
          <p:cNvSpPr>
            <a:spLocks noGrp="1"/>
          </p:cNvSpPr>
          <p:nvPr>
            <p:ph idx="1"/>
          </p:nvPr>
        </p:nvSpPr>
        <p:spPr>
          <a:xfrm>
            <a:off x="5108551" y="2632678"/>
            <a:ext cx="6629195" cy="3896138"/>
          </a:xfrm>
        </p:spPr>
        <p:txBody>
          <a:bodyPr>
            <a:norm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The MS-SSIM is calculated for a certain number of images belonging to the same class and can assume a value between 0 and 1. </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More the value of the MS-SSIM is closer to 1, more the images belonging to the same class that are taken into consideration for this calculation are similar to each other.</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Because our goal is to make the generator generate a variety of different images belonging to the same class, it is better a MS-SSIM value closer to 0.</a:t>
            </a:r>
            <a:endParaRPr lang="it-IT"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1500377"/>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EE0B6E2-7CE8-4D86-87FC-4B58A7D8E7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D3DC56E4-16AF-44EE-BE4F-159901D8E12A}"/>
              </a:ext>
            </a:extLst>
          </p:cNvPr>
          <p:cNvPicPr/>
          <p:nvPr/>
        </p:nvPicPr>
        <p:blipFill rotWithShape="1">
          <a:blip r:embed="rId2"/>
          <a:srcRect r="2223" b="1"/>
          <a:stretch/>
        </p:blipFill>
        <p:spPr>
          <a:xfrm>
            <a:off x="577637" y="424330"/>
            <a:ext cx="11036726" cy="5869478"/>
          </a:xfrm>
          <a:custGeom>
            <a:avLst/>
            <a:gdLst/>
            <a:ahLst/>
            <a:cxnLst/>
            <a:rect l="l" t="t" r="r" b="b"/>
            <a:pathLst>
              <a:path w="10630858" h="5869478">
                <a:moveTo>
                  <a:pt x="5791061" y="218"/>
                </a:moveTo>
                <a:cubicBezTo>
                  <a:pt x="5877327" y="-560"/>
                  <a:pt x="5971399" y="626"/>
                  <a:pt x="6073275" y="5793"/>
                </a:cubicBezTo>
                <a:cubicBezTo>
                  <a:pt x="6098744" y="7086"/>
                  <a:pt x="6121786" y="8165"/>
                  <a:pt x="6142651" y="9057"/>
                </a:cubicBezTo>
                <a:lnTo>
                  <a:pt x="6164185" y="9874"/>
                </a:lnTo>
                <a:lnTo>
                  <a:pt x="6258731" y="5793"/>
                </a:lnTo>
                <a:lnTo>
                  <a:pt x="6319194" y="2002"/>
                </a:lnTo>
                <a:lnTo>
                  <a:pt x="6413049" y="11772"/>
                </a:lnTo>
                <a:cubicBezTo>
                  <a:pt x="6592720" y="42783"/>
                  <a:pt x="6774188" y="66100"/>
                  <a:pt x="6956654" y="46745"/>
                </a:cubicBezTo>
                <a:cubicBezTo>
                  <a:pt x="7082424" y="33223"/>
                  <a:pt x="7207994" y="25294"/>
                  <a:pt x="7334364" y="25763"/>
                </a:cubicBezTo>
                <a:cubicBezTo>
                  <a:pt x="7624835" y="25763"/>
                  <a:pt x="7915502" y="28559"/>
                  <a:pt x="8205974" y="22730"/>
                </a:cubicBezTo>
                <a:cubicBezTo>
                  <a:pt x="8464499" y="17601"/>
                  <a:pt x="8722029" y="6412"/>
                  <a:pt x="8980756" y="34620"/>
                </a:cubicBezTo>
                <a:cubicBezTo>
                  <a:pt x="9362658" y="76124"/>
                  <a:pt x="9746556" y="62832"/>
                  <a:pt x="10129655" y="57937"/>
                </a:cubicBezTo>
                <a:lnTo>
                  <a:pt x="10163726" y="56766"/>
                </a:lnTo>
                <a:lnTo>
                  <a:pt x="10254950" y="73131"/>
                </a:lnTo>
                <a:lnTo>
                  <a:pt x="10311819" y="101928"/>
                </a:lnTo>
                <a:cubicBezTo>
                  <a:pt x="10479504" y="200737"/>
                  <a:pt x="10591476" y="367254"/>
                  <a:pt x="10625532" y="561669"/>
                </a:cubicBezTo>
                <a:lnTo>
                  <a:pt x="10626834" y="578090"/>
                </a:lnTo>
                <a:lnTo>
                  <a:pt x="10611964" y="734537"/>
                </a:lnTo>
                <a:cubicBezTo>
                  <a:pt x="10602387" y="823467"/>
                  <a:pt x="10587763" y="913306"/>
                  <a:pt x="10611964" y="1001326"/>
                </a:cubicBezTo>
                <a:cubicBezTo>
                  <a:pt x="10628543" y="1062669"/>
                  <a:pt x="10632231" y="1127783"/>
                  <a:pt x="10622705" y="1191154"/>
                </a:cubicBezTo>
                <a:cubicBezTo>
                  <a:pt x="10606645" y="1303627"/>
                  <a:pt x="10603293" y="1418084"/>
                  <a:pt x="10612740" y="1531572"/>
                </a:cubicBezTo>
                <a:cubicBezTo>
                  <a:pt x="10618978" y="1606398"/>
                  <a:pt x="10618020" y="1681815"/>
                  <a:pt x="10609893" y="1756397"/>
                </a:cubicBezTo>
                <a:cubicBezTo>
                  <a:pt x="10599152" y="1856690"/>
                  <a:pt x="10582457" y="1958800"/>
                  <a:pt x="10602776" y="2059394"/>
                </a:cubicBezTo>
                <a:cubicBezTo>
                  <a:pt x="10635130" y="2219226"/>
                  <a:pt x="10628659" y="2378906"/>
                  <a:pt x="10615717" y="2539949"/>
                </a:cubicBezTo>
                <a:cubicBezTo>
                  <a:pt x="10606011" y="2659785"/>
                  <a:pt x="10595269" y="2780984"/>
                  <a:pt x="10614682" y="2902183"/>
                </a:cubicBezTo>
                <a:cubicBezTo>
                  <a:pt x="10623029" y="2958418"/>
                  <a:pt x="10623029" y="3015928"/>
                  <a:pt x="10614682" y="3072165"/>
                </a:cubicBezTo>
                <a:cubicBezTo>
                  <a:pt x="10604587" y="3147914"/>
                  <a:pt x="10595010" y="3222907"/>
                  <a:pt x="10607952" y="3299413"/>
                </a:cubicBezTo>
                <a:cubicBezTo>
                  <a:pt x="10613646" y="3332743"/>
                  <a:pt x="10617917" y="3366376"/>
                  <a:pt x="10620894" y="3400009"/>
                </a:cubicBezTo>
                <a:cubicBezTo>
                  <a:pt x="10626822" y="3485877"/>
                  <a:pt x="10624699" y="3572233"/>
                  <a:pt x="10614553" y="3657556"/>
                </a:cubicBezTo>
                <a:cubicBezTo>
                  <a:pt x="10604846" y="3756637"/>
                  <a:pt x="10620635" y="3856323"/>
                  <a:pt x="10607694" y="3955100"/>
                </a:cubicBezTo>
                <a:cubicBezTo>
                  <a:pt x="10598504" y="4034653"/>
                  <a:pt x="10598155" y="4115265"/>
                  <a:pt x="10606658" y="4194923"/>
                </a:cubicBezTo>
                <a:cubicBezTo>
                  <a:pt x="10621954" y="4345512"/>
                  <a:pt x="10620998" y="4497755"/>
                  <a:pt x="10603811" y="4648057"/>
                </a:cubicBezTo>
                <a:cubicBezTo>
                  <a:pt x="10593198" y="4735775"/>
                  <a:pt x="10587116" y="4826067"/>
                  <a:pt x="10606140" y="4912119"/>
                </a:cubicBezTo>
                <a:cubicBezTo>
                  <a:pt x="10628530" y="5013245"/>
                  <a:pt x="10633189" y="5114446"/>
                  <a:pt x="10629921" y="5215515"/>
                </a:cubicBezTo>
                <a:lnTo>
                  <a:pt x="10625356" y="5273604"/>
                </a:lnTo>
                <a:lnTo>
                  <a:pt x="10624284" y="5284086"/>
                </a:lnTo>
                <a:cubicBezTo>
                  <a:pt x="10601148" y="5404993"/>
                  <a:pt x="10545219" y="5529874"/>
                  <a:pt x="10458692" y="5632218"/>
                </a:cubicBezTo>
                <a:lnTo>
                  <a:pt x="10418904" y="5670857"/>
                </a:lnTo>
                <a:lnTo>
                  <a:pt x="10417064" y="5673484"/>
                </a:lnTo>
                <a:cubicBezTo>
                  <a:pt x="10307992" y="5802550"/>
                  <a:pt x="10158402" y="5877799"/>
                  <a:pt x="9954609" y="5858572"/>
                </a:cubicBezTo>
                <a:cubicBezTo>
                  <a:pt x="9860355" y="5870096"/>
                  <a:pt x="9750551" y="5855439"/>
                  <a:pt x="9657171" y="5854061"/>
                </a:cubicBezTo>
                <a:lnTo>
                  <a:pt x="9612467" y="5856387"/>
                </a:lnTo>
                <a:lnTo>
                  <a:pt x="9279984" y="5838331"/>
                </a:lnTo>
                <a:cubicBezTo>
                  <a:pt x="9153141" y="5834280"/>
                  <a:pt x="9026273" y="5834164"/>
                  <a:pt x="8899305" y="5841275"/>
                </a:cubicBezTo>
                <a:cubicBezTo>
                  <a:pt x="8761407" y="5850940"/>
                  <a:pt x="8623304" y="5854733"/>
                  <a:pt x="8485266" y="5852671"/>
                </a:cubicBezTo>
                <a:lnTo>
                  <a:pt x="8314842" y="5842884"/>
                </a:lnTo>
                <a:lnTo>
                  <a:pt x="8193631" y="5825368"/>
                </a:lnTo>
                <a:lnTo>
                  <a:pt x="8029897" y="5818284"/>
                </a:lnTo>
                <a:lnTo>
                  <a:pt x="8028296" y="5817260"/>
                </a:lnTo>
                <a:lnTo>
                  <a:pt x="8008332" y="5817260"/>
                </a:lnTo>
                <a:lnTo>
                  <a:pt x="8006732" y="5818114"/>
                </a:lnTo>
                <a:lnTo>
                  <a:pt x="7839115" y="5825368"/>
                </a:lnTo>
                <a:lnTo>
                  <a:pt x="7801585" y="5830791"/>
                </a:lnTo>
                <a:lnTo>
                  <a:pt x="7734233" y="5834980"/>
                </a:lnTo>
                <a:lnTo>
                  <a:pt x="7482820" y="5855530"/>
                </a:lnTo>
                <a:lnTo>
                  <a:pt x="7445741" y="5854102"/>
                </a:lnTo>
                <a:lnTo>
                  <a:pt x="7403701" y="5858035"/>
                </a:lnTo>
                <a:lnTo>
                  <a:pt x="7155292" y="5854564"/>
                </a:lnTo>
                <a:cubicBezTo>
                  <a:pt x="6874805" y="5835913"/>
                  <a:pt x="6593917" y="5824488"/>
                  <a:pt x="6312830" y="5849900"/>
                </a:cubicBezTo>
                <a:lnTo>
                  <a:pt x="6232577" y="5855788"/>
                </a:lnTo>
                <a:lnTo>
                  <a:pt x="6231985" y="5855764"/>
                </a:lnTo>
                <a:lnTo>
                  <a:pt x="6166003" y="5858572"/>
                </a:lnTo>
                <a:cubicBezTo>
                  <a:pt x="6100624" y="5861901"/>
                  <a:pt x="6043822" y="5864887"/>
                  <a:pt x="5993271" y="5866513"/>
                </a:cubicBezTo>
                <a:lnTo>
                  <a:pt x="5925657" y="5866398"/>
                </a:lnTo>
                <a:lnTo>
                  <a:pt x="5833706" y="5859695"/>
                </a:lnTo>
                <a:cubicBezTo>
                  <a:pt x="5697214" y="5841788"/>
                  <a:pt x="5559607" y="5838897"/>
                  <a:pt x="5422657" y="5851067"/>
                </a:cubicBezTo>
                <a:lnTo>
                  <a:pt x="5250035" y="5858044"/>
                </a:lnTo>
                <a:lnTo>
                  <a:pt x="5151093" y="5858278"/>
                </a:lnTo>
                <a:lnTo>
                  <a:pt x="4972680" y="5851067"/>
                </a:lnTo>
                <a:cubicBezTo>
                  <a:pt x="4829141" y="5841741"/>
                  <a:pt x="4685204" y="5826120"/>
                  <a:pt x="4542066" y="5842905"/>
                </a:cubicBezTo>
                <a:cubicBezTo>
                  <a:pt x="4491758" y="5848734"/>
                  <a:pt x="4441488" y="5852626"/>
                  <a:pt x="4391242" y="5854962"/>
                </a:cubicBezTo>
                <a:lnTo>
                  <a:pt x="4246482" y="5857576"/>
                </a:lnTo>
                <a:lnTo>
                  <a:pt x="4221030" y="5856572"/>
                </a:lnTo>
                <a:lnTo>
                  <a:pt x="4218005" y="5856681"/>
                </a:lnTo>
                <a:lnTo>
                  <a:pt x="3939367" y="5844305"/>
                </a:lnTo>
                <a:cubicBezTo>
                  <a:pt x="3773470" y="5832648"/>
                  <a:pt x="3606974" y="5815626"/>
                  <a:pt x="3441875" y="5843140"/>
                </a:cubicBezTo>
                <a:cubicBezTo>
                  <a:pt x="3386806" y="5851400"/>
                  <a:pt x="3331601" y="5858126"/>
                  <a:pt x="3276306" y="5863318"/>
                </a:cubicBezTo>
                <a:lnTo>
                  <a:pt x="3225006" y="5866706"/>
                </a:lnTo>
                <a:lnTo>
                  <a:pt x="3194056" y="5866407"/>
                </a:lnTo>
                <a:lnTo>
                  <a:pt x="3082891" y="5863061"/>
                </a:lnTo>
                <a:lnTo>
                  <a:pt x="3013959" y="5869302"/>
                </a:lnTo>
                <a:cubicBezTo>
                  <a:pt x="2910698" y="5871464"/>
                  <a:pt x="2845426" y="5852913"/>
                  <a:pt x="2748311" y="5858572"/>
                </a:cubicBezTo>
                <a:cubicBezTo>
                  <a:pt x="2736171" y="5859279"/>
                  <a:pt x="2721419" y="5860082"/>
                  <a:pt x="2704411" y="5860936"/>
                </a:cubicBezTo>
                <a:lnTo>
                  <a:pt x="2650475" y="5863440"/>
                </a:lnTo>
                <a:lnTo>
                  <a:pt x="2436349" y="5854816"/>
                </a:lnTo>
                <a:cubicBezTo>
                  <a:pt x="2095150" y="5845165"/>
                  <a:pt x="1753811" y="5845122"/>
                  <a:pt x="1412584" y="5830782"/>
                </a:cubicBezTo>
                <a:cubicBezTo>
                  <a:pt x="1262458" y="5824256"/>
                  <a:pt x="1113131" y="5859227"/>
                  <a:pt x="963404" y="5861093"/>
                </a:cubicBezTo>
                <a:cubicBezTo>
                  <a:pt x="896140" y="5861967"/>
                  <a:pt x="828812" y="5861342"/>
                  <a:pt x="761431" y="5859896"/>
                </a:cubicBezTo>
                <a:lnTo>
                  <a:pt x="637698" y="5856158"/>
                </a:lnTo>
                <a:lnTo>
                  <a:pt x="592997" y="5853711"/>
                </a:lnTo>
                <a:cubicBezTo>
                  <a:pt x="391136" y="5830428"/>
                  <a:pt x="227663" y="5724844"/>
                  <a:pt x="123577" y="5564333"/>
                </a:cubicBezTo>
                <a:lnTo>
                  <a:pt x="99502" y="5518240"/>
                </a:lnTo>
                <a:lnTo>
                  <a:pt x="95609" y="5512764"/>
                </a:lnTo>
                <a:lnTo>
                  <a:pt x="86221" y="5492812"/>
                </a:lnTo>
                <a:lnTo>
                  <a:pt x="61763" y="5445986"/>
                </a:lnTo>
                <a:lnTo>
                  <a:pt x="56991" y="5430695"/>
                </a:lnTo>
                <a:lnTo>
                  <a:pt x="41922" y="5398673"/>
                </a:lnTo>
                <a:lnTo>
                  <a:pt x="25760" y="5339273"/>
                </a:lnTo>
                <a:lnTo>
                  <a:pt x="16811" y="5271956"/>
                </a:lnTo>
                <a:cubicBezTo>
                  <a:pt x="9305" y="5238090"/>
                  <a:pt x="4710" y="5203585"/>
                  <a:pt x="3092" y="5168860"/>
                </a:cubicBezTo>
                <a:cubicBezTo>
                  <a:pt x="-7132" y="5042101"/>
                  <a:pt x="10081" y="4917108"/>
                  <a:pt x="24446" y="4791844"/>
                </a:cubicBezTo>
                <a:cubicBezTo>
                  <a:pt x="34023" y="4712006"/>
                  <a:pt x="48647" y="4631352"/>
                  <a:pt x="24446" y="4552331"/>
                </a:cubicBezTo>
                <a:cubicBezTo>
                  <a:pt x="7867" y="4497261"/>
                  <a:pt x="4180" y="4438805"/>
                  <a:pt x="13705" y="4381912"/>
                </a:cubicBezTo>
                <a:cubicBezTo>
                  <a:pt x="29766" y="4280940"/>
                  <a:pt x="33117" y="4178184"/>
                  <a:pt x="23670" y="4076300"/>
                </a:cubicBezTo>
                <a:cubicBezTo>
                  <a:pt x="17432" y="4009125"/>
                  <a:pt x="18390" y="3941419"/>
                  <a:pt x="26517" y="3874462"/>
                </a:cubicBezTo>
                <a:cubicBezTo>
                  <a:pt x="37258" y="3784423"/>
                  <a:pt x="53954" y="3692752"/>
                  <a:pt x="33635" y="3602444"/>
                </a:cubicBezTo>
                <a:cubicBezTo>
                  <a:pt x="1280" y="3458954"/>
                  <a:pt x="7751" y="3315599"/>
                  <a:pt x="20694" y="3171022"/>
                </a:cubicBezTo>
                <a:cubicBezTo>
                  <a:pt x="30400" y="3063439"/>
                  <a:pt x="41141" y="2954632"/>
                  <a:pt x="21728" y="2845824"/>
                </a:cubicBezTo>
                <a:cubicBezTo>
                  <a:pt x="13381" y="2795337"/>
                  <a:pt x="13381" y="2743709"/>
                  <a:pt x="21728" y="2693221"/>
                </a:cubicBezTo>
                <a:cubicBezTo>
                  <a:pt x="31823" y="2625218"/>
                  <a:pt x="41400" y="2557892"/>
                  <a:pt x="28458" y="2489208"/>
                </a:cubicBezTo>
                <a:cubicBezTo>
                  <a:pt x="22764" y="2459285"/>
                  <a:pt x="18493" y="2429092"/>
                  <a:pt x="15516" y="2398898"/>
                </a:cubicBezTo>
                <a:cubicBezTo>
                  <a:pt x="9589" y="2321809"/>
                  <a:pt x="11711" y="2244283"/>
                  <a:pt x="21857" y="2167683"/>
                </a:cubicBezTo>
                <a:cubicBezTo>
                  <a:pt x="31564" y="2078733"/>
                  <a:pt x="15776" y="1989238"/>
                  <a:pt x="28717" y="1900560"/>
                </a:cubicBezTo>
                <a:cubicBezTo>
                  <a:pt x="37907" y="1829142"/>
                  <a:pt x="38255" y="1756772"/>
                  <a:pt x="29752" y="1685258"/>
                </a:cubicBezTo>
                <a:cubicBezTo>
                  <a:pt x="14456" y="1550065"/>
                  <a:pt x="15412" y="1413389"/>
                  <a:pt x="32599" y="1278454"/>
                </a:cubicBezTo>
                <a:cubicBezTo>
                  <a:pt x="43212" y="1199704"/>
                  <a:pt x="49294" y="1118644"/>
                  <a:pt x="30270" y="1041390"/>
                </a:cubicBezTo>
                <a:cubicBezTo>
                  <a:pt x="-14509" y="859818"/>
                  <a:pt x="11634" y="677973"/>
                  <a:pt x="30270" y="497354"/>
                </a:cubicBezTo>
                <a:lnTo>
                  <a:pt x="31725" y="472895"/>
                </a:lnTo>
                <a:lnTo>
                  <a:pt x="43781" y="427827"/>
                </a:lnTo>
                <a:lnTo>
                  <a:pt x="50994" y="413476"/>
                </a:lnTo>
                <a:lnTo>
                  <a:pt x="58372" y="387895"/>
                </a:lnTo>
                <a:cubicBezTo>
                  <a:pt x="111660" y="254431"/>
                  <a:pt x="198390" y="154469"/>
                  <a:pt x="306361" y="90092"/>
                </a:cubicBezTo>
                <a:lnTo>
                  <a:pt x="343340" y="71955"/>
                </a:lnTo>
                <a:lnTo>
                  <a:pt x="451947" y="55771"/>
                </a:lnTo>
                <a:lnTo>
                  <a:pt x="480681" y="50638"/>
                </a:lnTo>
                <a:lnTo>
                  <a:pt x="500476" y="51097"/>
                </a:lnTo>
                <a:cubicBezTo>
                  <a:pt x="614729" y="49684"/>
                  <a:pt x="728933" y="43772"/>
                  <a:pt x="843024" y="32056"/>
                </a:cubicBezTo>
                <a:cubicBezTo>
                  <a:pt x="1123212" y="7156"/>
                  <a:pt x="1404499" y="3566"/>
                  <a:pt x="1685086" y="21332"/>
                </a:cubicBezTo>
                <a:cubicBezTo>
                  <a:pt x="1938623" y="33688"/>
                  <a:pt x="2191759" y="64000"/>
                  <a:pt x="2445896" y="38121"/>
                </a:cubicBezTo>
                <a:cubicBezTo>
                  <a:pt x="2489616" y="33690"/>
                  <a:pt x="2532937" y="26111"/>
                  <a:pt x="2576333" y="19030"/>
                </a:cubicBezTo>
                <a:lnTo>
                  <a:pt x="2696353" y="4251"/>
                </a:lnTo>
                <a:lnTo>
                  <a:pt x="2745536" y="5232"/>
                </a:lnTo>
                <a:cubicBezTo>
                  <a:pt x="2818993" y="6452"/>
                  <a:pt x="2887864" y="7004"/>
                  <a:pt x="2947014" y="5793"/>
                </a:cubicBezTo>
                <a:cubicBezTo>
                  <a:pt x="3006163" y="4584"/>
                  <a:pt x="3060036" y="3178"/>
                  <a:pt x="3110399" y="1949"/>
                </a:cubicBezTo>
                <a:lnTo>
                  <a:pt x="3199002" y="221"/>
                </a:lnTo>
                <a:lnTo>
                  <a:pt x="3325015" y="3583"/>
                </a:lnTo>
                <a:cubicBezTo>
                  <a:pt x="3530714" y="12997"/>
                  <a:pt x="3736239" y="28910"/>
                  <a:pt x="3941762" y="43248"/>
                </a:cubicBezTo>
                <a:cubicBezTo>
                  <a:pt x="4091489" y="53739"/>
                  <a:pt x="4241215" y="66563"/>
                  <a:pt x="4390942" y="37886"/>
                </a:cubicBezTo>
                <a:cubicBezTo>
                  <a:pt x="4517292" y="15154"/>
                  <a:pt x="4645537" y="10467"/>
                  <a:pt x="4772844" y="23896"/>
                </a:cubicBezTo>
                <a:cubicBezTo>
                  <a:pt x="4885597" y="37327"/>
                  <a:pt x="4999052" y="40520"/>
                  <a:pt x="5112224" y="33456"/>
                </a:cubicBezTo>
                <a:lnTo>
                  <a:pt x="5477482" y="6922"/>
                </a:lnTo>
                <a:lnTo>
                  <a:pt x="5517883" y="7607"/>
                </a:lnTo>
                <a:lnTo>
                  <a:pt x="5555683" y="6426"/>
                </a:lnTo>
                <a:cubicBezTo>
                  <a:pt x="5626335" y="3737"/>
                  <a:pt x="5704795" y="995"/>
                  <a:pt x="5791061" y="218"/>
                </a:cubicBezTo>
                <a:close/>
              </a:path>
            </a:pathLst>
          </a:custGeom>
        </p:spPr>
      </p:pic>
    </p:spTree>
    <p:extLst>
      <p:ext uri="{BB962C8B-B14F-4D97-AF65-F5344CB8AC3E}">
        <p14:creationId xmlns:p14="http://schemas.microsoft.com/office/powerpoint/2010/main" val="8885990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1" b="9977"/>
          <a:stretch/>
        </p:blipFill>
        <p:spPr bwMode="auto">
          <a:xfrm>
            <a:off x="20" y="10"/>
            <a:ext cx="12188931"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CasellaDiTesto 6">
            <a:extLst>
              <a:ext uri="{FF2B5EF4-FFF2-40B4-BE49-F238E27FC236}">
                <a16:creationId xmlns:a16="http://schemas.microsoft.com/office/drawing/2014/main" id="{C7762A20-5D7E-4343-9AFC-8AC5AAAAD244}"/>
              </a:ext>
            </a:extLst>
          </p:cNvPr>
          <p:cNvSpPr txBox="1"/>
          <p:nvPr/>
        </p:nvSpPr>
        <p:spPr>
          <a:xfrm>
            <a:off x="1527048" y="1124712"/>
            <a:ext cx="9144000" cy="306324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600" b="1">
                <a:solidFill>
                  <a:srgbClr val="FFFFFF"/>
                </a:solidFill>
                <a:latin typeface="+mj-lt"/>
                <a:ea typeface="+mj-ea"/>
                <a:cs typeface="+mj-cs"/>
              </a:rPr>
              <a:t>AC-GAN ARCHITECTURES AND OUR RESULTS</a:t>
            </a:r>
          </a:p>
        </p:txBody>
      </p:sp>
      <p:sp>
        <p:nvSpPr>
          <p:cNvPr id="75"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rgbClr val="FFFFFF">
                <a:alpha val="75000"/>
              </a:srgb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rgbClr val="FFFFFF">
                <a:alpha val="75000"/>
              </a:srgb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1240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B225BA-7412-4605-8E8D-5AED2BF56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604BB9CD-970D-4FE5-B4E3-D651735BF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27000"/>
              <a:duotone>
                <a:schemeClr val="accent1">
                  <a:shade val="45000"/>
                  <a:satMod val="135000"/>
                </a:schemeClr>
                <a:prstClr val="white"/>
              </a:duotone>
              <a:extLst>
                <a:ext uri="{BEBA8EAE-BF5A-486C-A8C5-ECC9F3942E4B}">
                  <a14:imgProps xmlns:a14="http://schemas.microsoft.com/office/drawing/2010/main">
                    <a14:imgLayer r:embed="rId4">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12520" y="2152955"/>
            <a:ext cx="9966960" cy="255209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8000" b="1">
                <a:solidFill>
                  <a:srgbClr val="FFFFFF"/>
                </a:solidFill>
                <a:latin typeface="+mj-lt"/>
                <a:ea typeface="+mj-ea"/>
                <a:cs typeface="+mj-cs"/>
              </a:rPr>
              <a:t>AC-GAN MNIST-1</a:t>
            </a:r>
          </a:p>
        </p:txBody>
      </p:sp>
      <p:sp>
        <p:nvSpPr>
          <p:cNvPr id="77" name="Rectangle 76">
            <a:extLst>
              <a:ext uri="{FF2B5EF4-FFF2-40B4-BE49-F238E27FC236}">
                <a16:creationId xmlns:a16="http://schemas.microsoft.com/office/drawing/2014/main" id="{5E0D6276-8D53-4DDA-A15A-90E0831F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1955749"/>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0C150C7-96FB-4EB9-BDF9-212535A60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808342"/>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8945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kern="1200">
                <a:solidFill>
                  <a:srgbClr val="FFFFFF"/>
                </a:solidFill>
                <a:latin typeface="+mj-lt"/>
                <a:ea typeface="+mj-ea"/>
                <a:cs typeface="+mj-cs"/>
              </a:rPr>
              <a:t>GENERATOR</a:t>
            </a: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Immagine 7">
            <a:extLst>
              <a:ext uri="{FF2B5EF4-FFF2-40B4-BE49-F238E27FC236}">
                <a16:creationId xmlns:a16="http://schemas.microsoft.com/office/drawing/2014/main" id="{041B20DA-E4E6-4539-8BC1-584805215656}"/>
              </a:ext>
            </a:extLst>
          </p:cNvPr>
          <p:cNvPicPr>
            <a:picLocks noChangeAspect="1"/>
          </p:cNvPicPr>
          <p:nvPr/>
        </p:nvPicPr>
        <p:blipFill>
          <a:blip r:embed="rId2"/>
          <a:stretch>
            <a:fillRect/>
          </a:stretch>
        </p:blipFill>
        <p:spPr>
          <a:xfrm>
            <a:off x="287965" y="3263567"/>
            <a:ext cx="11616069" cy="2584574"/>
          </a:xfrm>
          <a:prstGeom prst="rect">
            <a:avLst/>
          </a:prstGeom>
        </p:spPr>
      </p:pic>
    </p:spTree>
    <p:extLst>
      <p:ext uri="{BB962C8B-B14F-4D97-AF65-F5344CB8AC3E}">
        <p14:creationId xmlns:p14="http://schemas.microsoft.com/office/powerpoint/2010/main" val="1870936731"/>
      </p:ext>
    </p:extLst>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it-IT" sz="6600" kern="1200" dirty="0">
                <a:solidFill>
                  <a:srgbClr val="FFFFFF"/>
                </a:solidFill>
                <a:latin typeface="+mj-lt"/>
                <a:ea typeface="+mj-ea"/>
                <a:cs typeface="+mj-cs"/>
              </a:rPr>
              <a:t>DISCRIMINATOR</a:t>
            </a:r>
            <a:endParaRPr lang="en-US" sz="6600" kern="1200" dirty="0">
              <a:solidFill>
                <a:srgbClr val="FFFFFF"/>
              </a:solidFill>
              <a:latin typeface="+mj-lt"/>
              <a:ea typeface="+mj-ea"/>
              <a:cs typeface="+mj-cs"/>
            </a:endParaRP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770CDEE2-7C22-4478-9BA7-511904B8868F}"/>
              </a:ext>
            </a:extLst>
          </p:cNvPr>
          <p:cNvPicPr>
            <a:picLocks noChangeAspect="1"/>
          </p:cNvPicPr>
          <p:nvPr/>
        </p:nvPicPr>
        <p:blipFill>
          <a:blip r:embed="rId2"/>
          <a:stretch>
            <a:fillRect/>
          </a:stretch>
        </p:blipFill>
        <p:spPr>
          <a:xfrm>
            <a:off x="2304234" y="2934921"/>
            <a:ext cx="7578934" cy="3532554"/>
          </a:xfrm>
          <a:prstGeom prst="rect">
            <a:avLst/>
          </a:prstGeom>
        </p:spPr>
      </p:pic>
    </p:spTree>
    <p:extLst>
      <p:ext uri="{BB962C8B-B14F-4D97-AF65-F5344CB8AC3E}">
        <p14:creationId xmlns:p14="http://schemas.microsoft.com/office/powerpoint/2010/main" val="2401138410"/>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67"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1"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Immagine 4">
            <a:extLst>
              <a:ext uri="{FF2B5EF4-FFF2-40B4-BE49-F238E27FC236}">
                <a16:creationId xmlns:a16="http://schemas.microsoft.com/office/drawing/2014/main" id="{A701371E-D874-46B1-B6CF-E70664C06F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574940" y="2438180"/>
            <a:ext cx="3181391" cy="3181391"/>
          </a:xfrm>
          <a:prstGeom prst="rect">
            <a:avLst/>
          </a:prstGeom>
        </p:spPr>
      </p:pic>
      <p:pic>
        <p:nvPicPr>
          <p:cNvPr id="7" name="Immagine 6" descr="Immagine che contiene testo, finestra&#10;&#10;Descrizione generata automaticamente">
            <a:extLst>
              <a:ext uri="{FF2B5EF4-FFF2-40B4-BE49-F238E27FC236}">
                <a16:creationId xmlns:a16="http://schemas.microsoft.com/office/drawing/2014/main" id="{A50728D9-DB10-40E0-B092-285904DDDF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0121" y="1840873"/>
            <a:ext cx="5297982" cy="4443140"/>
          </a:xfrm>
          <a:prstGeom prst="rect">
            <a:avLst/>
          </a:prstGeom>
          <a:ln>
            <a:noFill/>
          </a:ln>
          <a:effectLst>
            <a:outerShdw blurRad="292100" dist="139700" dir="2700000" algn="tl" rotWithShape="0">
              <a:srgbClr val="333333">
                <a:alpha val="65000"/>
              </a:srgbClr>
            </a:outerShdw>
          </a:effectLst>
        </p:spPr>
      </p:pic>
      <p:grpSp>
        <p:nvGrpSpPr>
          <p:cNvPr id="87" name="Group 7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88" name="Freeform: Shape 7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9" name="Freeform: Shape 7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Freeform: Shape 7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Freeform: Shape 7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Freeform: Shape 7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Freeform: Shape 7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Freeform: Shape 8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1012644" y="1311772"/>
            <a:ext cx="4363224" cy="1059999"/>
          </a:xfrm>
        </p:spPr>
        <p:txBody>
          <a:bodyPr vert="horz" lIns="91440" tIns="45720" rIns="91440" bIns="45720" rtlCol="0" anchor="b">
            <a:normAutofit/>
          </a:bodyPr>
          <a:lstStyle/>
          <a:p>
            <a:r>
              <a:rPr lang="en-US" sz="4800" dirty="0">
                <a:solidFill>
                  <a:schemeClr val="bg1"/>
                </a:solidFill>
              </a:rPr>
              <a:t>ACGAN-MNIST-1</a:t>
            </a:r>
          </a:p>
        </p:txBody>
      </p:sp>
    </p:spTree>
    <p:extLst>
      <p:ext uri="{BB962C8B-B14F-4D97-AF65-F5344CB8AC3E}">
        <p14:creationId xmlns:p14="http://schemas.microsoft.com/office/powerpoint/2010/main" val="4135338006"/>
      </p:ext>
    </p:extLst>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B225BA-7412-4605-8E8D-5AED2BF56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604BB9CD-970D-4FE5-B4E3-D651735BF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27000"/>
              <a:duotone>
                <a:schemeClr val="accent1">
                  <a:shade val="45000"/>
                  <a:satMod val="135000"/>
                </a:schemeClr>
                <a:prstClr val="white"/>
              </a:duotone>
              <a:extLst>
                <a:ext uri="{BEBA8EAE-BF5A-486C-A8C5-ECC9F3942E4B}">
                  <a14:imgProps xmlns:a14="http://schemas.microsoft.com/office/drawing/2010/main">
                    <a14:imgLayer r:embed="rId4">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12520" y="2152955"/>
            <a:ext cx="9966960" cy="255209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8000" b="1" dirty="0">
                <a:solidFill>
                  <a:srgbClr val="FFFFFF"/>
                </a:solidFill>
                <a:latin typeface="+mj-lt"/>
                <a:ea typeface="+mj-ea"/>
                <a:cs typeface="+mj-cs"/>
              </a:rPr>
              <a:t>AC-GAN MNIST-2</a:t>
            </a:r>
          </a:p>
        </p:txBody>
      </p:sp>
      <p:sp>
        <p:nvSpPr>
          <p:cNvPr id="77" name="Rectangle 76">
            <a:extLst>
              <a:ext uri="{FF2B5EF4-FFF2-40B4-BE49-F238E27FC236}">
                <a16:creationId xmlns:a16="http://schemas.microsoft.com/office/drawing/2014/main" id="{5E0D6276-8D53-4DDA-A15A-90E0831F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1955749"/>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0C150C7-96FB-4EB9-BDF9-212535A60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808342"/>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5326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magine 4" descr="Immagine che contiene testo&#10;&#10;Descrizione generata automaticamente">
            <a:extLst>
              <a:ext uri="{FF2B5EF4-FFF2-40B4-BE49-F238E27FC236}">
                <a16:creationId xmlns:a16="http://schemas.microsoft.com/office/drawing/2014/main" id="{2C0C1C79-1FDD-45AD-A2DE-80B3623546FA}"/>
              </a:ext>
            </a:extLst>
          </p:cNvPr>
          <p:cNvPicPr/>
          <p:nvPr/>
        </p:nvPicPr>
        <p:blipFill rotWithShape="1">
          <a:blip r:embed="rId2"/>
          <a:srcRect/>
          <a:stretch/>
        </p:blipFill>
        <p:spPr>
          <a:xfrm>
            <a:off x="0" y="0"/>
            <a:ext cx="12191980" cy="6857990"/>
          </a:xfrm>
          <a:prstGeom prst="rect">
            <a:avLst/>
          </a:prstGeom>
        </p:spPr>
      </p:pic>
      <p:sp>
        <p:nvSpPr>
          <p:cNvPr id="24" name="Freeform: Shape 9">
            <a:extLst>
              <a:ext uri="{FF2B5EF4-FFF2-40B4-BE49-F238E27FC236}">
                <a16:creationId xmlns:a16="http://schemas.microsoft.com/office/drawing/2014/main" id="{8FF5081D-6F37-4BB4-B5EA-A11692358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43467 w 12192000"/>
              <a:gd name="connsiteY0" fmla="*/ 643467 h 6858000"/>
              <a:gd name="connsiteX1" fmla="*/ 643467 w 12192000"/>
              <a:gd name="connsiteY1" fmla="*/ 6214533 h 6858000"/>
              <a:gd name="connsiteX2" fmla="*/ 11548533 w 12192000"/>
              <a:gd name="connsiteY2" fmla="*/ 6214533 h 6858000"/>
              <a:gd name="connsiteX3" fmla="*/ 11548533 w 12192000"/>
              <a:gd name="connsiteY3" fmla="*/ 643467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643467" y="643467"/>
                </a:moveTo>
                <a:lnTo>
                  <a:pt x="643467" y="6214533"/>
                </a:lnTo>
                <a:lnTo>
                  <a:pt x="11548533" y="6214533"/>
                </a:lnTo>
                <a:lnTo>
                  <a:pt x="11548533" y="643467"/>
                </a:lnTo>
                <a:close/>
                <a:moveTo>
                  <a:pt x="0" y="0"/>
                </a:moveTo>
                <a:lnTo>
                  <a:pt x="12192000" y="0"/>
                </a:lnTo>
                <a:lnTo>
                  <a:pt x="12192000" y="6858000"/>
                </a:lnTo>
                <a:lnTo>
                  <a:pt x="0" y="6858000"/>
                </a:lnTo>
                <a:close/>
              </a:path>
            </a:pathLst>
          </a:cu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1">
            <a:extLst>
              <a:ext uri="{FF2B5EF4-FFF2-40B4-BE49-F238E27FC236}">
                <a16:creationId xmlns:a16="http://schemas.microsoft.com/office/drawing/2014/main" id="{B8DC041D-D1C3-4296-85D0-23923F3A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627698"/>
            <a:ext cx="10915650" cy="5602605"/>
          </a:xfrm>
          <a:prstGeom prst="rect">
            <a:avLst/>
          </a:prstGeom>
          <a:noFill/>
          <a:ln w="44450" cap="sq" cmpd="dbl">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asellaDiTesto 1">
            <a:extLst>
              <a:ext uri="{FF2B5EF4-FFF2-40B4-BE49-F238E27FC236}">
                <a16:creationId xmlns:a16="http://schemas.microsoft.com/office/drawing/2014/main" id="{C0BFA26A-D92F-4156-95BC-D623DC67B8A5}"/>
              </a:ext>
            </a:extLst>
          </p:cNvPr>
          <p:cNvSpPr txBox="1"/>
          <p:nvPr/>
        </p:nvSpPr>
        <p:spPr>
          <a:xfrm>
            <a:off x="5445083" y="1620164"/>
            <a:ext cx="1355753" cy="646331"/>
          </a:xfrm>
          <a:prstGeom prst="rect">
            <a:avLst/>
          </a:prstGeom>
          <a:noFill/>
        </p:spPr>
        <p:txBody>
          <a:bodyPr wrap="square" rtlCol="0">
            <a:spAutoFit/>
          </a:bodyPr>
          <a:lstStyle/>
          <a:p>
            <a:r>
              <a:rPr lang="it-IT" sz="3600" dirty="0">
                <a:solidFill>
                  <a:schemeClr val="bg1"/>
                </a:solidFill>
                <a:latin typeface="Georgia" panose="02040502050405020303" pitchFamily="18" charset="0"/>
              </a:rPr>
              <a:t>GAN</a:t>
            </a:r>
          </a:p>
        </p:txBody>
      </p:sp>
      <p:sp>
        <p:nvSpPr>
          <p:cNvPr id="8" name="CasellaDiTesto 7">
            <a:extLst>
              <a:ext uri="{FF2B5EF4-FFF2-40B4-BE49-F238E27FC236}">
                <a16:creationId xmlns:a16="http://schemas.microsoft.com/office/drawing/2014/main" id="{0DAA0E08-95D3-4510-ABF3-F25D31F2159F}"/>
              </a:ext>
            </a:extLst>
          </p:cNvPr>
          <p:cNvSpPr txBox="1"/>
          <p:nvPr/>
        </p:nvSpPr>
        <p:spPr>
          <a:xfrm>
            <a:off x="940688" y="2247851"/>
            <a:ext cx="5128354" cy="3782061"/>
          </a:xfrm>
          <a:prstGeom prst="rect">
            <a:avLst/>
          </a:prstGeom>
          <a:noFill/>
        </p:spPr>
        <p:txBody>
          <a:bodyPr wrap="square">
            <a:spAutoFit/>
          </a:bodyPr>
          <a:lstStyle/>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Generative Adversarial Networks, or GANs, are an architecture that allows us to apply the so-called Image Generation.</a:t>
            </a: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The architecture is composed of both a generator model that takes random points from a latent space as input and generates images, and a </a:t>
            </a:r>
            <a:r>
              <a:rPr lang="en-US" sz="1800" dirty="0">
                <a:solidFill>
                  <a:schemeClr val="bg1"/>
                </a:solidFill>
                <a:latin typeface="Times New Roman" panose="02020603050405020304" pitchFamily="18" charset="0"/>
                <a:cs typeface="Times New Roman" panose="02020603050405020304" pitchFamily="18" charset="0"/>
              </a:rPr>
              <a:t>discriminator for classifying images as either real (from the dataset) or fake (generate).</a:t>
            </a:r>
            <a:endParaRPr lang="it-IT" sz="1800" dirty="0">
              <a:solidFill>
                <a:schemeClr val="bg1"/>
              </a:solidFill>
              <a:latin typeface="Times New Roman" panose="02020603050405020304" pitchFamily="18" charset="0"/>
              <a:cs typeface="Times New Roman" panose="02020603050405020304" pitchFamily="18" charset="0"/>
            </a:endParaRPr>
          </a:p>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   </a:t>
            </a:r>
            <a:endParaRPr lang="it-IT" dirty="0">
              <a:solidFill>
                <a:schemeClr val="bg1"/>
              </a:solidFill>
              <a:latin typeface="Times New Roman" panose="02020603050405020304" pitchFamily="18" charset="0"/>
              <a:cs typeface="Times New Roman" panose="02020603050405020304" pitchFamily="18" charset="0"/>
            </a:endParaRPr>
          </a:p>
        </p:txBody>
      </p:sp>
      <p:pic>
        <p:nvPicPr>
          <p:cNvPr id="11" name="Immagine 10">
            <a:extLst>
              <a:ext uri="{FF2B5EF4-FFF2-40B4-BE49-F238E27FC236}">
                <a16:creationId xmlns:a16="http://schemas.microsoft.com/office/drawing/2014/main" id="{47BC8159-B697-4FDE-92AF-00B2BB15338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268278" y="2445034"/>
            <a:ext cx="4983034" cy="2782645"/>
          </a:xfrm>
          <a:prstGeom prst="rect">
            <a:avLst/>
          </a:prstGeom>
        </p:spPr>
      </p:pic>
      <p:sp>
        <p:nvSpPr>
          <p:cNvPr id="16" name="CasellaDiTesto 15">
            <a:extLst>
              <a:ext uri="{FF2B5EF4-FFF2-40B4-BE49-F238E27FC236}">
                <a16:creationId xmlns:a16="http://schemas.microsoft.com/office/drawing/2014/main" id="{A4C258FE-D46A-426F-97B2-C645D56171C2}"/>
              </a:ext>
            </a:extLst>
          </p:cNvPr>
          <p:cNvSpPr txBox="1"/>
          <p:nvPr/>
        </p:nvSpPr>
        <p:spPr>
          <a:xfrm>
            <a:off x="933933" y="799687"/>
            <a:ext cx="10270217" cy="873572"/>
          </a:xfrm>
          <a:prstGeom prst="rect">
            <a:avLst/>
          </a:prstGeom>
          <a:noFill/>
        </p:spPr>
        <p:txBody>
          <a:bodyPr wrap="square" rtlCol="0">
            <a:spAutoFit/>
          </a:bodyPr>
          <a:lstStyle/>
          <a:p>
            <a:pPr algn="just">
              <a:lnSpc>
                <a:spcPct val="150000"/>
              </a:lnSpc>
            </a:pPr>
            <a:r>
              <a:rPr lang="en-US" dirty="0">
                <a:solidFill>
                  <a:schemeClr val="bg1"/>
                </a:solidFill>
                <a:latin typeface="Times New Roman" panose="02020603050405020304" pitchFamily="18" charset="0"/>
                <a:cs typeface="Times New Roman" panose="02020603050405020304" pitchFamily="18" charset="0"/>
              </a:rPr>
              <a:t>Before going into AC-GAN, let’s briefly resume the Generative Adversarial Networks and the Conditional Generative Adversarial Networks.</a:t>
            </a:r>
          </a:p>
        </p:txBody>
      </p:sp>
    </p:spTree>
    <p:extLst>
      <p:ext uri="{BB962C8B-B14F-4D97-AF65-F5344CB8AC3E}">
        <p14:creationId xmlns:p14="http://schemas.microsoft.com/office/powerpoint/2010/main" val="2372935599"/>
      </p:ext>
    </p:extLst>
  </p:cSld>
  <p:clrMapOvr>
    <a:masterClrMapping/>
  </p:clrMapOvr>
  <mc:AlternateContent xmlns:mc="http://schemas.openxmlformats.org/markup-compatibility/2006" xmlns:p14="http://schemas.microsoft.com/office/powerpoint/2010/main">
    <mc:Choice Requires="p14">
      <p:transition spd="slow" p14:dur="1500">
        <p14:ferris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kern="1200">
                <a:solidFill>
                  <a:srgbClr val="FFFFFF"/>
                </a:solidFill>
                <a:latin typeface="+mj-lt"/>
                <a:ea typeface="+mj-ea"/>
                <a:cs typeface="+mj-cs"/>
              </a:rPr>
              <a:t>GENERATOR</a:t>
            </a: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A11540FB-6BEE-44CB-8B57-84AA33BEEA31}"/>
              </a:ext>
            </a:extLst>
          </p:cNvPr>
          <p:cNvPicPr>
            <a:picLocks noChangeAspect="1"/>
          </p:cNvPicPr>
          <p:nvPr/>
        </p:nvPicPr>
        <p:blipFill>
          <a:blip r:embed="rId2"/>
          <a:stretch>
            <a:fillRect/>
          </a:stretch>
        </p:blipFill>
        <p:spPr>
          <a:xfrm>
            <a:off x="175222" y="3263567"/>
            <a:ext cx="11836958" cy="2662315"/>
          </a:xfrm>
          <a:prstGeom prst="rect">
            <a:avLst/>
          </a:prstGeom>
        </p:spPr>
      </p:pic>
    </p:spTree>
    <p:extLst>
      <p:ext uri="{BB962C8B-B14F-4D97-AF65-F5344CB8AC3E}">
        <p14:creationId xmlns:p14="http://schemas.microsoft.com/office/powerpoint/2010/main" val="1670688469"/>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it-IT" sz="6600" kern="1200" dirty="0">
                <a:solidFill>
                  <a:srgbClr val="FFFFFF"/>
                </a:solidFill>
                <a:latin typeface="+mj-lt"/>
                <a:ea typeface="+mj-ea"/>
                <a:cs typeface="+mj-cs"/>
              </a:rPr>
              <a:t>DISCRIMINATOR</a:t>
            </a:r>
            <a:endParaRPr lang="en-US" sz="6600" kern="1200" dirty="0">
              <a:solidFill>
                <a:srgbClr val="FFFFFF"/>
              </a:solidFill>
              <a:latin typeface="+mj-lt"/>
              <a:ea typeface="+mj-ea"/>
              <a:cs typeface="+mj-cs"/>
            </a:endParaRP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B91E65CA-2A73-494B-A071-DB3D3CEE1541}"/>
              </a:ext>
            </a:extLst>
          </p:cNvPr>
          <p:cNvPicPr>
            <a:picLocks noChangeAspect="1"/>
          </p:cNvPicPr>
          <p:nvPr/>
        </p:nvPicPr>
        <p:blipFill>
          <a:blip r:embed="rId2"/>
          <a:stretch>
            <a:fillRect/>
          </a:stretch>
        </p:blipFill>
        <p:spPr>
          <a:xfrm>
            <a:off x="2775259" y="2888970"/>
            <a:ext cx="6258209" cy="3466778"/>
          </a:xfrm>
          <a:prstGeom prst="rect">
            <a:avLst/>
          </a:prstGeom>
        </p:spPr>
      </p:pic>
    </p:spTree>
    <p:extLst>
      <p:ext uri="{BB962C8B-B14F-4D97-AF65-F5344CB8AC3E}">
        <p14:creationId xmlns:p14="http://schemas.microsoft.com/office/powerpoint/2010/main" val="89294401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67"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1"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7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88" name="Freeform: Shape 7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9" name="Freeform: Shape 7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Freeform: Shape 7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Freeform: Shape 7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Freeform: Shape 7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Freeform: Shape 7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Freeform: Shape 8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1012644" y="1311772"/>
            <a:ext cx="4363224" cy="1059999"/>
          </a:xfrm>
        </p:spPr>
        <p:txBody>
          <a:bodyPr vert="horz" lIns="91440" tIns="45720" rIns="91440" bIns="45720" rtlCol="0" anchor="b">
            <a:normAutofit/>
          </a:bodyPr>
          <a:lstStyle/>
          <a:p>
            <a:r>
              <a:rPr lang="en-US" sz="4800" dirty="0">
                <a:solidFill>
                  <a:schemeClr val="bg1"/>
                </a:solidFill>
              </a:rPr>
              <a:t>ACGAN-MNIST-2</a:t>
            </a:r>
          </a:p>
        </p:txBody>
      </p:sp>
      <p:pic>
        <p:nvPicPr>
          <p:cNvPr id="4" name="Immagine 3">
            <a:extLst>
              <a:ext uri="{FF2B5EF4-FFF2-40B4-BE49-F238E27FC236}">
                <a16:creationId xmlns:a16="http://schemas.microsoft.com/office/drawing/2014/main" id="{B6A9E253-D5CC-4AB6-883D-5101E007F68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82072" y="2400100"/>
            <a:ext cx="3257550" cy="3257550"/>
          </a:xfrm>
          <a:prstGeom prst="rect">
            <a:avLst/>
          </a:prstGeom>
        </p:spPr>
      </p:pic>
      <p:pic>
        <p:nvPicPr>
          <p:cNvPr id="8" name="Immagine 7" descr="Immagine che contiene testo, finestra&#10;&#10;Descrizione generata automaticamente">
            <a:extLst>
              <a:ext uri="{FF2B5EF4-FFF2-40B4-BE49-F238E27FC236}">
                <a16:creationId xmlns:a16="http://schemas.microsoft.com/office/drawing/2014/main" id="{25EB4A95-3709-4200-A2B4-AAD2E1BCFF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7233" y="1797575"/>
            <a:ext cx="5092530" cy="448142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01238118"/>
      </p:ext>
    </p:extLst>
  </p:cSld>
  <p:clrMapOvr>
    <a:masterClrMapping/>
  </p:clrMapOvr>
  <mc:AlternateContent xmlns:mc="http://schemas.openxmlformats.org/markup-compatibility/2006" xmlns:p14="http://schemas.microsoft.com/office/powerpoint/2010/main">
    <mc:Choice Requires="p14">
      <p:transition spd="slow" p14:dur="1500">
        <p14:switch dir="r"/>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B225BA-7412-4605-8E8D-5AED2BF56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604BB9CD-970D-4FE5-B4E3-D651735BF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27000"/>
              <a:duotone>
                <a:schemeClr val="accent1">
                  <a:shade val="45000"/>
                  <a:satMod val="135000"/>
                </a:schemeClr>
                <a:prstClr val="white"/>
              </a:duotone>
              <a:extLst>
                <a:ext uri="{BEBA8EAE-BF5A-486C-A8C5-ECC9F3942E4B}">
                  <a14:imgProps xmlns:a14="http://schemas.microsoft.com/office/drawing/2010/main">
                    <a14:imgLayer r:embed="rId4">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12520" y="2152955"/>
            <a:ext cx="9966960" cy="255209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8000" b="1" dirty="0">
                <a:solidFill>
                  <a:srgbClr val="FFFFFF"/>
                </a:solidFill>
                <a:latin typeface="+mj-lt"/>
                <a:ea typeface="+mj-ea"/>
                <a:cs typeface="+mj-cs"/>
              </a:rPr>
              <a:t>AC-GAN CIFAR10-1</a:t>
            </a:r>
          </a:p>
        </p:txBody>
      </p:sp>
      <p:sp>
        <p:nvSpPr>
          <p:cNvPr id="77" name="Rectangle 76">
            <a:extLst>
              <a:ext uri="{FF2B5EF4-FFF2-40B4-BE49-F238E27FC236}">
                <a16:creationId xmlns:a16="http://schemas.microsoft.com/office/drawing/2014/main" id="{5E0D6276-8D53-4DDA-A15A-90E0831F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1955749"/>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0C150C7-96FB-4EB9-BDF9-212535A60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808342"/>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79084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kern="1200">
                <a:solidFill>
                  <a:srgbClr val="FFFFFF"/>
                </a:solidFill>
                <a:latin typeface="+mj-lt"/>
                <a:ea typeface="+mj-ea"/>
                <a:cs typeface="+mj-cs"/>
              </a:rPr>
              <a:t>GENERATOR</a:t>
            </a: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C7A98100-C563-458E-8433-02585DBC7F91}"/>
              </a:ext>
            </a:extLst>
          </p:cNvPr>
          <p:cNvPicPr>
            <a:picLocks noChangeAspect="1"/>
          </p:cNvPicPr>
          <p:nvPr/>
        </p:nvPicPr>
        <p:blipFill>
          <a:blip r:embed="rId2"/>
          <a:stretch>
            <a:fillRect/>
          </a:stretch>
        </p:blipFill>
        <p:spPr>
          <a:xfrm>
            <a:off x="250584" y="3263567"/>
            <a:ext cx="11686233" cy="2626933"/>
          </a:xfrm>
          <a:prstGeom prst="rect">
            <a:avLst/>
          </a:prstGeom>
        </p:spPr>
      </p:pic>
    </p:spTree>
    <p:extLst>
      <p:ext uri="{BB962C8B-B14F-4D97-AF65-F5344CB8AC3E}">
        <p14:creationId xmlns:p14="http://schemas.microsoft.com/office/powerpoint/2010/main" val="3685930055"/>
      </p:ext>
    </p:extLst>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it-IT" sz="6600" kern="1200" dirty="0">
                <a:solidFill>
                  <a:srgbClr val="FFFFFF"/>
                </a:solidFill>
                <a:latin typeface="+mj-lt"/>
                <a:ea typeface="+mj-ea"/>
                <a:cs typeface="+mj-cs"/>
              </a:rPr>
              <a:t>DISCRIMINATOR</a:t>
            </a:r>
            <a:endParaRPr lang="en-US" sz="6600" kern="1200" dirty="0">
              <a:solidFill>
                <a:srgbClr val="FFFFFF"/>
              </a:solidFill>
              <a:latin typeface="+mj-lt"/>
              <a:ea typeface="+mj-ea"/>
              <a:cs typeface="+mj-cs"/>
            </a:endParaRP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440B5873-2494-475B-811B-C2A93EB3E218}"/>
              </a:ext>
            </a:extLst>
          </p:cNvPr>
          <p:cNvPicPr>
            <a:picLocks noChangeAspect="1"/>
          </p:cNvPicPr>
          <p:nvPr/>
        </p:nvPicPr>
        <p:blipFill rotWithShape="1">
          <a:blip r:embed="rId2"/>
          <a:srcRect t="10848"/>
          <a:stretch/>
        </p:blipFill>
        <p:spPr>
          <a:xfrm>
            <a:off x="2631389" y="2906489"/>
            <a:ext cx="7236092" cy="3376051"/>
          </a:xfrm>
          <a:prstGeom prst="rect">
            <a:avLst/>
          </a:prstGeom>
        </p:spPr>
      </p:pic>
    </p:spTree>
    <p:extLst>
      <p:ext uri="{BB962C8B-B14F-4D97-AF65-F5344CB8AC3E}">
        <p14:creationId xmlns:p14="http://schemas.microsoft.com/office/powerpoint/2010/main" val="121145735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67"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1"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7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88" name="Freeform: Shape 7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9" name="Freeform: Shape 7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Freeform: Shape 7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Freeform: Shape 7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Freeform: Shape 7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Freeform: Shape 7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Freeform: Shape 8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1012644" y="1311772"/>
            <a:ext cx="4363224" cy="1059999"/>
          </a:xfrm>
        </p:spPr>
        <p:txBody>
          <a:bodyPr vert="horz" lIns="91440" tIns="45720" rIns="91440" bIns="45720" rtlCol="0" anchor="b">
            <a:normAutofit fontScale="90000"/>
          </a:bodyPr>
          <a:lstStyle/>
          <a:p>
            <a:r>
              <a:rPr lang="en-US" sz="4800" dirty="0">
                <a:solidFill>
                  <a:schemeClr val="bg1"/>
                </a:solidFill>
              </a:rPr>
              <a:t>ACGAN-CIFAR10-1</a:t>
            </a:r>
          </a:p>
        </p:txBody>
      </p:sp>
      <p:pic>
        <p:nvPicPr>
          <p:cNvPr id="5" name="Immagine 4">
            <a:extLst>
              <a:ext uri="{FF2B5EF4-FFF2-40B4-BE49-F238E27FC236}">
                <a16:creationId xmlns:a16="http://schemas.microsoft.com/office/drawing/2014/main" id="{BDE6D94E-F5FD-4514-BB6C-D1B2C0758E2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36648" y="2371771"/>
            <a:ext cx="3617634" cy="3617634"/>
          </a:xfrm>
          <a:prstGeom prst="rect">
            <a:avLst/>
          </a:prstGeom>
        </p:spPr>
      </p:pic>
      <p:pic>
        <p:nvPicPr>
          <p:cNvPr id="7" name="Immagine 6" descr="Immagine che contiene testo, finestra&#10;&#10;Descrizione generata automaticamente">
            <a:extLst>
              <a:ext uri="{FF2B5EF4-FFF2-40B4-BE49-F238E27FC236}">
                <a16:creationId xmlns:a16="http://schemas.microsoft.com/office/drawing/2014/main" id="{48B93E65-6F1D-44CA-A9AF-0CE0182A2C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7233" y="1809946"/>
            <a:ext cx="5093408" cy="44690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1777701"/>
      </p:ext>
    </p:extLst>
  </p:cSld>
  <p:clrMapOvr>
    <a:masterClrMapping/>
  </p:clrMapOvr>
  <mc:AlternateContent xmlns:mc="http://schemas.openxmlformats.org/markup-compatibility/2006" xmlns:p14="http://schemas.microsoft.com/office/powerpoint/2010/main">
    <mc:Choice Requires="p14">
      <p:transition spd="slow" p14:dur="2000">
        <p14:prism isInverted="1"/>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B225BA-7412-4605-8E8D-5AED2BF56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sfondo 13 – Impianti Elettrici Genova">
            <a:extLst>
              <a:ext uri="{FF2B5EF4-FFF2-40B4-BE49-F238E27FC236}">
                <a16:creationId xmlns:a16="http://schemas.microsoft.com/office/drawing/2014/main" id="{AE89924A-58BE-4504-9676-07870F35CB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604BB9CD-970D-4FE5-B4E3-D651735BF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27000"/>
              <a:duotone>
                <a:schemeClr val="accent1">
                  <a:shade val="45000"/>
                  <a:satMod val="135000"/>
                </a:schemeClr>
                <a:prstClr val="white"/>
              </a:duotone>
              <a:extLst>
                <a:ext uri="{BEBA8EAE-BF5A-486C-A8C5-ECC9F3942E4B}">
                  <a14:imgProps xmlns:a14="http://schemas.microsoft.com/office/drawing/2010/main">
                    <a14:imgLayer r:embed="rId4">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sellaDiTesto 6">
            <a:extLst>
              <a:ext uri="{FF2B5EF4-FFF2-40B4-BE49-F238E27FC236}">
                <a16:creationId xmlns:a16="http://schemas.microsoft.com/office/drawing/2014/main" id="{C7762A20-5D7E-4343-9AFC-8AC5AAAAD244}"/>
              </a:ext>
            </a:extLst>
          </p:cNvPr>
          <p:cNvSpPr txBox="1"/>
          <p:nvPr/>
        </p:nvSpPr>
        <p:spPr>
          <a:xfrm>
            <a:off x="1112520" y="2152955"/>
            <a:ext cx="9966960" cy="255209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8000" b="1" dirty="0">
                <a:solidFill>
                  <a:srgbClr val="FFFFFF"/>
                </a:solidFill>
                <a:latin typeface="+mj-lt"/>
                <a:ea typeface="+mj-ea"/>
                <a:cs typeface="+mj-cs"/>
              </a:rPr>
              <a:t>AC-GAN CIFAR10-2</a:t>
            </a:r>
          </a:p>
        </p:txBody>
      </p:sp>
      <p:sp>
        <p:nvSpPr>
          <p:cNvPr id="77" name="Rectangle 76">
            <a:extLst>
              <a:ext uri="{FF2B5EF4-FFF2-40B4-BE49-F238E27FC236}">
                <a16:creationId xmlns:a16="http://schemas.microsoft.com/office/drawing/2014/main" id="{5E0D6276-8D53-4DDA-A15A-90E0831F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1955749"/>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0C150C7-96FB-4EB9-BDF9-212535A60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808342"/>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4090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en-US" sz="6600" kern="1200">
                <a:solidFill>
                  <a:srgbClr val="FFFFFF"/>
                </a:solidFill>
                <a:latin typeface="+mj-lt"/>
                <a:ea typeface="+mj-ea"/>
                <a:cs typeface="+mj-cs"/>
              </a:rPr>
              <a:t>GENERATOR</a:t>
            </a: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a:extLst>
              <a:ext uri="{FF2B5EF4-FFF2-40B4-BE49-F238E27FC236}">
                <a16:creationId xmlns:a16="http://schemas.microsoft.com/office/drawing/2014/main" id="{960912FF-5E8C-473C-A5AF-CE93C1878124}"/>
              </a:ext>
            </a:extLst>
          </p:cNvPr>
          <p:cNvPicPr>
            <a:picLocks noChangeAspect="1"/>
          </p:cNvPicPr>
          <p:nvPr/>
        </p:nvPicPr>
        <p:blipFill>
          <a:blip r:embed="rId2"/>
          <a:stretch>
            <a:fillRect/>
          </a:stretch>
        </p:blipFill>
        <p:spPr>
          <a:xfrm>
            <a:off x="501012" y="3263567"/>
            <a:ext cx="11189975" cy="2695106"/>
          </a:xfrm>
          <a:prstGeom prst="rect">
            <a:avLst/>
          </a:prstGeom>
        </p:spPr>
      </p:pic>
    </p:spTree>
    <p:extLst>
      <p:ext uri="{BB962C8B-B14F-4D97-AF65-F5344CB8AC3E}">
        <p14:creationId xmlns:p14="http://schemas.microsoft.com/office/powerpoint/2010/main" val="32550315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638881" y="390525"/>
            <a:ext cx="10909640" cy="1510301"/>
          </a:xfrm>
        </p:spPr>
        <p:txBody>
          <a:bodyPr vert="horz" lIns="91440" tIns="45720" rIns="91440" bIns="45720" rtlCol="0" anchor="ctr">
            <a:normAutofit/>
          </a:bodyPr>
          <a:lstStyle/>
          <a:p>
            <a:pPr algn="ctr"/>
            <a:r>
              <a:rPr lang="it-IT" sz="6600" kern="1200" dirty="0">
                <a:solidFill>
                  <a:srgbClr val="FFFFFF"/>
                </a:solidFill>
                <a:latin typeface="+mj-lt"/>
                <a:ea typeface="+mj-ea"/>
                <a:cs typeface="+mj-cs"/>
              </a:rPr>
              <a:t>DISCRIMINATOR</a:t>
            </a:r>
            <a:endParaRPr lang="en-US" sz="6600" kern="1200" dirty="0">
              <a:solidFill>
                <a:srgbClr val="FFFFFF"/>
              </a:solidFill>
              <a:latin typeface="+mj-lt"/>
              <a:ea typeface="+mj-ea"/>
              <a:cs typeface="+mj-cs"/>
            </a:endParaRPr>
          </a:p>
        </p:txBody>
      </p:sp>
      <p:sp>
        <p:nvSpPr>
          <p:cNvPr id="10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4D6DAAB4-5EFB-4A77-8BC0-0EBFF63919D0}"/>
              </a:ext>
            </a:extLst>
          </p:cNvPr>
          <p:cNvPicPr>
            <a:picLocks noChangeAspect="1"/>
          </p:cNvPicPr>
          <p:nvPr/>
        </p:nvPicPr>
        <p:blipFill rotWithShape="1">
          <a:blip r:embed="rId2"/>
          <a:srcRect l="9228" t="10304"/>
          <a:stretch/>
        </p:blipFill>
        <p:spPr>
          <a:xfrm>
            <a:off x="2218854" y="2883471"/>
            <a:ext cx="7749694" cy="3566959"/>
          </a:xfrm>
          <a:prstGeom prst="rect">
            <a:avLst/>
          </a:prstGeom>
        </p:spPr>
      </p:pic>
    </p:spTree>
    <p:extLst>
      <p:ext uri="{BB962C8B-B14F-4D97-AF65-F5344CB8AC3E}">
        <p14:creationId xmlns:p14="http://schemas.microsoft.com/office/powerpoint/2010/main" val="81464107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asellaDiTesto 11">
            <a:extLst>
              <a:ext uri="{FF2B5EF4-FFF2-40B4-BE49-F238E27FC236}">
                <a16:creationId xmlns:a16="http://schemas.microsoft.com/office/drawing/2014/main" id="{6AB1826F-F73A-44BD-8FF2-64E41F61E299}"/>
              </a:ext>
            </a:extLst>
          </p:cNvPr>
          <p:cNvSpPr txBox="1"/>
          <p:nvPr/>
        </p:nvSpPr>
        <p:spPr>
          <a:xfrm>
            <a:off x="804797" y="657033"/>
            <a:ext cx="4939938" cy="3843666"/>
          </a:xfrm>
          <a:prstGeom prst="rect">
            <a:avLst/>
          </a:prstGeom>
        </p:spPr>
        <p:txBody>
          <a:bodyPr vert="horz" lIns="91440" tIns="45720" rIns="91440" bIns="45720" rtlCol="0">
            <a:normAutofit/>
          </a:bodyPr>
          <a:lstStyle/>
          <a:p>
            <a:pPr algn="just">
              <a:lnSpc>
                <a:spcPct val="150000"/>
              </a:lnSpc>
              <a:spcAft>
                <a:spcPts val="800"/>
              </a:spcAft>
            </a:pPr>
            <a:r>
              <a:rPr lang="en-US" dirty="0">
                <a:latin typeface="Times New Roman" panose="02020603050405020304" pitchFamily="18" charset="0"/>
                <a:cs typeface="Times New Roman" panose="02020603050405020304" pitchFamily="18" charset="0"/>
              </a:rPr>
              <a:t>The discriminator is trained in order to maximize the log-likelihood of the discriminator. The discriminator’s log-likelihood makes us understand how good the discriminator is at classifying images that are actually fake as fake and images that are actually real as real. </a:t>
            </a:r>
          </a:p>
        </p:txBody>
      </p:sp>
      <p:pic>
        <p:nvPicPr>
          <p:cNvPr id="5" name="Immagine 4" descr="Immagine che contiene testo&#10;&#10;Descrizione generata automaticamente">
            <a:extLst>
              <a:ext uri="{FF2B5EF4-FFF2-40B4-BE49-F238E27FC236}">
                <a16:creationId xmlns:a16="http://schemas.microsoft.com/office/drawing/2014/main" id="{2C0C1C79-1FDD-45AD-A2DE-80B3623546FA}"/>
              </a:ext>
            </a:extLst>
          </p:cNvPr>
          <p:cNvPicPr/>
          <p:nvPr/>
        </p:nvPicPr>
        <p:blipFill rotWithShape="1">
          <a:blip r:embed="rId3"/>
          <a:srcRect l="25552" r="2554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6" name="CasellaDiTesto 15">
            <a:extLst>
              <a:ext uri="{FF2B5EF4-FFF2-40B4-BE49-F238E27FC236}">
                <a16:creationId xmlns:a16="http://schemas.microsoft.com/office/drawing/2014/main" id="{4ED2FC1E-1470-44BE-B8DC-32E3A812F3F3}"/>
              </a:ext>
            </a:extLst>
          </p:cNvPr>
          <p:cNvSpPr txBox="1"/>
          <p:nvPr/>
        </p:nvSpPr>
        <p:spPr>
          <a:xfrm>
            <a:off x="7858540" y="681459"/>
            <a:ext cx="4194312" cy="2535566"/>
          </a:xfrm>
          <a:prstGeom prst="rect">
            <a:avLst/>
          </a:prstGeom>
          <a:noFill/>
        </p:spPr>
        <p:txBody>
          <a:bodyPr wrap="square">
            <a:spAutoFit/>
          </a:bodyPr>
          <a:lstStyle/>
          <a:p>
            <a:pPr algn="just">
              <a:lnSpc>
                <a:spcPct val="150000"/>
              </a:lnSpc>
              <a:spcAft>
                <a:spcPts val="800"/>
              </a:spcAft>
            </a:pPr>
            <a:r>
              <a:rPr lang="it-IT" dirty="0">
                <a:solidFill>
                  <a:schemeClr val="bg1"/>
                </a:solidFill>
                <a:latin typeface="Times New Roman" panose="02020603050405020304" pitchFamily="18" charset="0"/>
                <a:cs typeface="Times New Roman" panose="02020603050405020304" pitchFamily="18" charset="0"/>
              </a:rPr>
              <a:t>The generator </a:t>
            </a:r>
            <a:r>
              <a:rPr lang="it-IT" dirty="0" err="1">
                <a:solidFill>
                  <a:schemeClr val="bg1"/>
                </a:solidFill>
                <a:latin typeface="Times New Roman" panose="02020603050405020304" pitchFamily="18" charset="0"/>
                <a:cs typeface="Times New Roman" panose="02020603050405020304" pitchFamily="18" charset="0"/>
              </a:rPr>
              <a:t>is</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trained</a:t>
            </a:r>
            <a:r>
              <a:rPr lang="it-IT" dirty="0">
                <a:solidFill>
                  <a:schemeClr val="bg1"/>
                </a:solidFill>
                <a:latin typeface="Times New Roman" panose="02020603050405020304" pitchFamily="18" charset="0"/>
                <a:cs typeface="Times New Roman" panose="02020603050405020304" pitchFamily="18" charset="0"/>
              </a:rPr>
              <a:t> in </a:t>
            </a:r>
            <a:r>
              <a:rPr lang="it-IT" dirty="0" err="1">
                <a:solidFill>
                  <a:schemeClr val="bg1"/>
                </a:solidFill>
                <a:latin typeface="Times New Roman" panose="02020603050405020304" pitchFamily="18" charset="0"/>
                <a:cs typeface="Times New Roman" panose="02020603050405020304" pitchFamily="18" charset="0"/>
              </a:rPr>
              <a:t>order</a:t>
            </a:r>
            <a:r>
              <a:rPr lang="it-IT" dirty="0">
                <a:solidFill>
                  <a:schemeClr val="bg1"/>
                </a:solidFill>
                <a:latin typeface="Times New Roman" panose="02020603050405020304" pitchFamily="18" charset="0"/>
                <a:cs typeface="Times New Roman" panose="02020603050405020304" pitchFamily="18" charset="0"/>
              </a:rPr>
              <a:t> </a:t>
            </a:r>
            <a:r>
              <a:rPr lang="it-IT" b="1" dirty="0">
                <a:solidFill>
                  <a:schemeClr val="bg1"/>
                </a:solidFill>
                <a:latin typeface="Times New Roman" panose="02020603050405020304" pitchFamily="18" charset="0"/>
                <a:cs typeface="Times New Roman" panose="02020603050405020304" pitchFamily="18" charset="0"/>
              </a:rPr>
              <a:t>to </a:t>
            </a:r>
            <a:r>
              <a:rPr lang="it-IT" b="1" dirty="0" err="1">
                <a:solidFill>
                  <a:schemeClr val="bg1"/>
                </a:solidFill>
                <a:latin typeface="Times New Roman" panose="02020603050405020304" pitchFamily="18" charset="0"/>
                <a:cs typeface="Times New Roman" panose="02020603050405020304" pitchFamily="18" charset="0"/>
              </a:rPr>
              <a:t>minimize</a:t>
            </a:r>
            <a:r>
              <a:rPr lang="it-IT" b="1" dirty="0">
                <a:solidFill>
                  <a:schemeClr val="bg1"/>
                </a:solidFill>
                <a:latin typeface="Times New Roman" panose="02020603050405020304" pitchFamily="18" charset="0"/>
                <a:cs typeface="Times New Roman" panose="02020603050405020304" pitchFamily="18" charset="0"/>
              </a:rPr>
              <a:t> the log-</a:t>
            </a:r>
            <a:r>
              <a:rPr lang="it-IT" b="1" dirty="0" err="1">
                <a:solidFill>
                  <a:schemeClr val="bg1"/>
                </a:solidFill>
                <a:latin typeface="Times New Roman" panose="02020603050405020304" pitchFamily="18" charset="0"/>
                <a:cs typeface="Times New Roman" panose="02020603050405020304" pitchFamily="18" charset="0"/>
              </a:rPr>
              <a:t>likelihood</a:t>
            </a:r>
            <a:r>
              <a:rPr lang="it-IT" b="1" dirty="0">
                <a:solidFill>
                  <a:schemeClr val="bg1"/>
                </a:solidFill>
                <a:latin typeface="Times New Roman" panose="02020603050405020304" pitchFamily="18" charset="0"/>
                <a:cs typeface="Times New Roman" panose="02020603050405020304" pitchFamily="18" charset="0"/>
              </a:rPr>
              <a:t> </a:t>
            </a:r>
            <a:r>
              <a:rPr lang="it-IT" dirty="0">
                <a:solidFill>
                  <a:schemeClr val="bg1"/>
                </a:solidFill>
                <a:latin typeface="Times New Roman" panose="02020603050405020304" pitchFamily="18" charset="0"/>
                <a:cs typeface="Times New Roman" panose="02020603050405020304" pitchFamily="18" charset="0"/>
              </a:rPr>
              <a:t>of the generator. The </a:t>
            </a:r>
            <a:r>
              <a:rPr lang="it-IT" dirty="0" err="1">
                <a:solidFill>
                  <a:schemeClr val="bg1"/>
                </a:solidFill>
                <a:latin typeface="Times New Roman" panose="02020603050405020304" pitchFamily="18" charset="0"/>
                <a:cs typeface="Times New Roman" panose="02020603050405020304" pitchFamily="18" charset="0"/>
              </a:rPr>
              <a:t>generator’s</a:t>
            </a:r>
            <a:r>
              <a:rPr lang="it-IT" dirty="0">
                <a:solidFill>
                  <a:schemeClr val="bg1"/>
                </a:solidFill>
                <a:latin typeface="Times New Roman" panose="02020603050405020304" pitchFamily="18" charset="0"/>
                <a:cs typeface="Times New Roman" panose="02020603050405020304" pitchFamily="18" charset="0"/>
              </a:rPr>
              <a:t> log-</a:t>
            </a:r>
            <a:r>
              <a:rPr lang="it-IT" dirty="0" err="1">
                <a:solidFill>
                  <a:schemeClr val="bg1"/>
                </a:solidFill>
                <a:latin typeface="Times New Roman" panose="02020603050405020304" pitchFamily="18" charset="0"/>
                <a:cs typeface="Times New Roman" panose="02020603050405020304" pitchFamily="18" charset="0"/>
              </a:rPr>
              <a:t>likelihood</a:t>
            </a:r>
            <a:r>
              <a:rPr lang="it-IT" dirty="0">
                <a:solidFill>
                  <a:schemeClr val="bg1"/>
                </a:solidFill>
                <a:latin typeface="Times New Roman" panose="02020603050405020304" pitchFamily="18" charset="0"/>
                <a:cs typeface="Times New Roman" panose="02020603050405020304" pitchFamily="18" charset="0"/>
              </a:rPr>
              <a:t> makes </a:t>
            </a:r>
            <a:r>
              <a:rPr lang="it-IT" dirty="0" err="1">
                <a:solidFill>
                  <a:schemeClr val="bg1"/>
                </a:solidFill>
                <a:latin typeface="Times New Roman" panose="02020603050405020304" pitchFamily="18" charset="0"/>
                <a:cs typeface="Times New Roman" panose="02020603050405020304" pitchFamily="18" charset="0"/>
              </a:rPr>
              <a:t>us</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understand</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how</a:t>
            </a:r>
            <a:r>
              <a:rPr lang="it-IT" dirty="0">
                <a:solidFill>
                  <a:schemeClr val="bg1"/>
                </a:solidFill>
                <a:latin typeface="Times New Roman" panose="02020603050405020304" pitchFamily="18" charset="0"/>
                <a:cs typeface="Times New Roman" panose="02020603050405020304" pitchFamily="18" charset="0"/>
              </a:rPr>
              <a:t> good the generator </a:t>
            </a:r>
            <a:r>
              <a:rPr lang="it-IT" dirty="0" err="1">
                <a:solidFill>
                  <a:schemeClr val="bg1"/>
                </a:solidFill>
                <a:latin typeface="Times New Roman" panose="02020603050405020304" pitchFamily="18" charset="0"/>
                <a:cs typeface="Times New Roman" panose="02020603050405020304" pitchFamily="18" charset="0"/>
              </a:rPr>
              <a:t>is</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at</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generating</a:t>
            </a:r>
            <a:r>
              <a:rPr lang="it-IT" dirty="0">
                <a:solidFill>
                  <a:schemeClr val="bg1"/>
                </a:solidFill>
                <a:latin typeface="Times New Roman" panose="02020603050405020304" pitchFamily="18" charset="0"/>
                <a:cs typeface="Times New Roman" panose="02020603050405020304" pitchFamily="18" charset="0"/>
              </a:rPr>
              <a:t> images </a:t>
            </a:r>
            <a:r>
              <a:rPr lang="it-IT" dirty="0" err="1">
                <a:solidFill>
                  <a:schemeClr val="bg1"/>
                </a:solidFill>
                <a:latin typeface="Times New Roman" panose="02020603050405020304" pitchFamily="18" charset="0"/>
                <a:cs typeface="Times New Roman" panose="02020603050405020304" pitchFamily="18" charset="0"/>
              </a:rPr>
              <a:t>as</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real</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as</a:t>
            </a:r>
            <a:r>
              <a:rPr lang="it-IT" dirty="0">
                <a:solidFill>
                  <a:schemeClr val="bg1"/>
                </a:solidFill>
                <a:latin typeface="Times New Roman" panose="02020603050405020304" pitchFamily="18" charset="0"/>
                <a:cs typeface="Times New Roman" panose="02020603050405020304" pitchFamily="18" charset="0"/>
              </a:rPr>
              <a:t> </a:t>
            </a:r>
            <a:r>
              <a:rPr lang="it-IT" dirty="0" err="1">
                <a:solidFill>
                  <a:schemeClr val="bg1"/>
                </a:solidFill>
                <a:latin typeface="Times New Roman" panose="02020603050405020304" pitchFamily="18" charset="0"/>
                <a:cs typeface="Times New Roman" panose="02020603050405020304" pitchFamily="18" charset="0"/>
              </a:rPr>
              <a:t>possible</a:t>
            </a:r>
            <a:r>
              <a:rPr lang="it-IT" dirty="0">
                <a:solidFill>
                  <a:schemeClr val="bg1"/>
                </a:solidFill>
                <a:latin typeface="Times New Roman" panose="02020603050405020304" pitchFamily="18" charset="0"/>
                <a:cs typeface="Times New Roman" panose="02020603050405020304" pitchFamily="18" charset="0"/>
              </a:rPr>
              <a:t>.</a:t>
            </a:r>
          </a:p>
        </p:txBody>
      </p:sp>
      <p:pic>
        <p:nvPicPr>
          <p:cNvPr id="18" name="Immagine 17">
            <a:extLst>
              <a:ext uri="{FF2B5EF4-FFF2-40B4-BE49-F238E27FC236}">
                <a16:creationId xmlns:a16="http://schemas.microsoft.com/office/drawing/2014/main" id="{236710F6-C440-4444-8CFF-33E2D33681ED}"/>
              </a:ext>
            </a:extLst>
          </p:cNvPr>
          <p:cNvPicPr/>
          <p:nvPr/>
        </p:nvPicPr>
        <p:blipFill>
          <a:blip r:embed="rId4"/>
          <a:stretch>
            <a:fillRect/>
          </a:stretch>
        </p:blipFill>
        <p:spPr>
          <a:xfrm>
            <a:off x="8206919" y="4139732"/>
            <a:ext cx="3497553" cy="721934"/>
          </a:xfrm>
          <a:prstGeom prst="rect">
            <a:avLst/>
          </a:prstGeom>
        </p:spPr>
      </p:pic>
      <p:pic>
        <p:nvPicPr>
          <p:cNvPr id="19" name="Immagine 18">
            <a:extLst>
              <a:ext uri="{FF2B5EF4-FFF2-40B4-BE49-F238E27FC236}">
                <a16:creationId xmlns:a16="http://schemas.microsoft.com/office/drawing/2014/main" id="{EB335375-AB95-4D86-88A8-265D3AB3A95E}"/>
              </a:ext>
            </a:extLst>
          </p:cNvPr>
          <p:cNvPicPr/>
          <p:nvPr/>
        </p:nvPicPr>
        <p:blipFill>
          <a:blip r:embed="rId5"/>
          <a:stretch>
            <a:fillRect/>
          </a:stretch>
        </p:blipFill>
        <p:spPr>
          <a:xfrm>
            <a:off x="853943" y="4139732"/>
            <a:ext cx="4571999" cy="1094966"/>
          </a:xfrm>
          <a:prstGeom prst="rect">
            <a:avLst/>
          </a:prstGeom>
        </p:spPr>
      </p:pic>
    </p:spTree>
    <p:extLst>
      <p:ext uri="{BB962C8B-B14F-4D97-AF65-F5344CB8AC3E}">
        <p14:creationId xmlns:p14="http://schemas.microsoft.com/office/powerpoint/2010/main" val="316050077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67"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1"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7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88" name="Freeform: Shape 7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9" name="Freeform: Shape 7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Freeform: Shape 7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Freeform: Shape 7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Freeform: Shape 7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Freeform: Shape 7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Freeform: Shape 8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olo 1">
            <a:extLst>
              <a:ext uri="{FF2B5EF4-FFF2-40B4-BE49-F238E27FC236}">
                <a16:creationId xmlns:a16="http://schemas.microsoft.com/office/drawing/2014/main" id="{CEB003B4-308E-4D84-8616-549FD435C710}"/>
              </a:ext>
            </a:extLst>
          </p:cNvPr>
          <p:cNvSpPr>
            <a:spLocks noGrp="1"/>
          </p:cNvSpPr>
          <p:nvPr>
            <p:ph type="title"/>
          </p:nvPr>
        </p:nvSpPr>
        <p:spPr>
          <a:xfrm>
            <a:off x="1012644" y="1181148"/>
            <a:ext cx="4363224" cy="1059999"/>
          </a:xfrm>
        </p:spPr>
        <p:txBody>
          <a:bodyPr vert="horz" lIns="91440" tIns="45720" rIns="91440" bIns="45720" rtlCol="0" anchor="b">
            <a:normAutofit fontScale="90000"/>
          </a:bodyPr>
          <a:lstStyle/>
          <a:p>
            <a:r>
              <a:rPr lang="en-US" sz="4800" dirty="0">
                <a:solidFill>
                  <a:schemeClr val="bg1"/>
                </a:solidFill>
              </a:rPr>
              <a:t>ACGAN-CIFAR10-2</a:t>
            </a:r>
          </a:p>
        </p:txBody>
      </p:sp>
      <p:pic>
        <p:nvPicPr>
          <p:cNvPr id="4" name="Immagine 3">
            <a:extLst>
              <a:ext uri="{FF2B5EF4-FFF2-40B4-BE49-F238E27FC236}">
                <a16:creationId xmlns:a16="http://schemas.microsoft.com/office/drawing/2014/main" id="{AA5CA9F0-692E-4C06-BDDC-7F20B83BE2F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30127" y="2271291"/>
            <a:ext cx="3835737" cy="3835737"/>
          </a:xfrm>
          <a:prstGeom prst="rect">
            <a:avLst/>
          </a:prstGeom>
        </p:spPr>
      </p:pic>
      <p:pic>
        <p:nvPicPr>
          <p:cNvPr id="8" name="Immagine 7" descr="Immagine che contiene testo, finestra&#10;&#10;Descrizione generata automaticamente">
            <a:extLst>
              <a:ext uri="{FF2B5EF4-FFF2-40B4-BE49-F238E27FC236}">
                <a16:creationId xmlns:a16="http://schemas.microsoft.com/office/drawing/2014/main" id="{98F44313-182E-45A6-8961-F3EC77ACF5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55107" y="1813942"/>
            <a:ext cx="4899084" cy="44439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85469534"/>
      </p:ext>
    </p:extLst>
  </p:cSld>
  <p:clrMapOvr>
    <a:masterClrMapping/>
  </p:clrMapOvr>
  <mc:AlternateContent xmlns:mc="http://schemas.openxmlformats.org/markup-compatibility/2006" xmlns:p14="http://schemas.microsoft.com/office/powerpoint/2010/main">
    <mc:Choice Requires="p14">
      <p:transition spd="slow" p14:dur="2000">
        <p14:prism isContent="1" isInverted="1"/>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 name="Group 30">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2"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33"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34"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35"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6"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7"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4" name="CasellaDiTesto 3">
            <a:extLst>
              <a:ext uri="{FF2B5EF4-FFF2-40B4-BE49-F238E27FC236}">
                <a16:creationId xmlns:a16="http://schemas.microsoft.com/office/drawing/2014/main" id="{BD60AC36-7020-483E-AE5E-1E405E32D0BF}"/>
              </a:ext>
            </a:extLst>
          </p:cNvPr>
          <p:cNvSpPr txBox="1"/>
          <p:nvPr/>
        </p:nvSpPr>
        <p:spPr>
          <a:xfrm>
            <a:off x="283877" y="385763"/>
            <a:ext cx="3414128" cy="51054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rgbClr val="FFFFFF"/>
                </a:solidFill>
                <a:latin typeface="+mj-lt"/>
                <a:ea typeface="+mj-ea"/>
                <a:cs typeface="+mj-cs"/>
              </a:rPr>
              <a:t>CONCLUSIONS</a:t>
            </a:r>
          </a:p>
        </p:txBody>
      </p:sp>
      <p:graphicFrame>
        <p:nvGraphicFramePr>
          <p:cNvPr id="24" name="CasellaDiTesto 4">
            <a:extLst>
              <a:ext uri="{FF2B5EF4-FFF2-40B4-BE49-F238E27FC236}">
                <a16:creationId xmlns:a16="http://schemas.microsoft.com/office/drawing/2014/main" id="{F5DBCC77-7413-4885-8429-0FE7BB3F1BCD}"/>
              </a:ext>
            </a:extLst>
          </p:cNvPr>
          <p:cNvGraphicFramePr/>
          <p:nvPr>
            <p:extLst>
              <p:ext uri="{D42A27DB-BD31-4B8C-83A1-F6EECF244321}">
                <p14:modId xmlns:p14="http://schemas.microsoft.com/office/powerpoint/2010/main" val="537011377"/>
              </p:ext>
            </p:extLst>
          </p:nvPr>
        </p:nvGraphicFramePr>
        <p:xfrm>
          <a:off x="5010150" y="514975"/>
          <a:ext cx="6492875" cy="5329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16763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Diabetes PowerPoint Thank You Slide - SlideModel">
            <a:extLst>
              <a:ext uri="{FF2B5EF4-FFF2-40B4-BE49-F238E27FC236}">
                <a16:creationId xmlns:a16="http://schemas.microsoft.com/office/drawing/2014/main" id="{46AD60B6-E5CA-4789-8369-3DFEC63560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6196916"/>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magine 11">
            <a:extLst>
              <a:ext uri="{FF2B5EF4-FFF2-40B4-BE49-F238E27FC236}">
                <a16:creationId xmlns:a16="http://schemas.microsoft.com/office/drawing/2014/main" id="{D1B2AA7D-4592-4C01-9C00-D23FDC23B384}"/>
              </a:ext>
            </a:extLst>
          </p:cNvPr>
          <p:cNvPicPr/>
          <p:nvPr/>
        </p:nvPicPr>
        <p:blipFill rotWithShape="1">
          <a:blip r:embed="rId2"/>
          <a:srcRect r="1" b="2878"/>
          <a:stretch/>
        </p:blipFill>
        <p:spPr>
          <a:xfrm>
            <a:off x="7083423" y="3707894"/>
            <a:ext cx="4395569" cy="2518756"/>
          </a:xfrm>
          <a:prstGeom prst="rect">
            <a:avLst/>
          </a:prstGeom>
        </p:spPr>
      </p:pic>
      <p:sp>
        <p:nvSpPr>
          <p:cNvPr id="10" name="CasellaDiTesto 9">
            <a:extLst>
              <a:ext uri="{FF2B5EF4-FFF2-40B4-BE49-F238E27FC236}">
                <a16:creationId xmlns:a16="http://schemas.microsoft.com/office/drawing/2014/main" id="{450E4280-7D7B-4B11-90A0-EF918815CC89}"/>
              </a:ext>
            </a:extLst>
          </p:cNvPr>
          <p:cNvSpPr txBox="1"/>
          <p:nvPr/>
        </p:nvSpPr>
        <p:spPr>
          <a:xfrm>
            <a:off x="589560" y="2290099"/>
            <a:ext cx="5586581" cy="3366563"/>
          </a:xfrm>
          <a:prstGeom prst="rect">
            <a:avLst/>
          </a:prstGeom>
          <a:noFill/>
        </p:spPr>
        <p:txBody>
          <a:bodyPr wrap="square" rtlCol="0">
            <a:spAutoFit/>
          </a:bodyPr>
          <a:lstStyle/>
          <a:p>
            <a:pPr algn="just">
              <a:lnSpc>
                <a:spcPct val="150000"/>
              </a:lnSpc>
              <a:spcAft>
                <a:spcPts val="600"/>
              </a:spcAft>
            </a:pPr>
            <a:r>
              <a:rPr lang="en-US" dirty="0">
                <a:latin typeface="Times New Roman" panose="02020603050405020304" pitchFamily="18" charset="0"/>
                <a:cs typeface="Times New Roman" panose="02020603050405020304" pitchFamily="18" charset="0"/>
              </a:rPr>
              <a:t>The main difference between a GAN and a CGAN is the following: in a GAN, the generator learns how to generate images having a distribution that is acquired automatically by the generator. In a CGAN, the generator learns how to generate images with a distribution that is established by us.  In other words, through the use of a CGAN, we can guide the generator to generate images belonging to classes we have decided.</a:t>
            </a:r>
          </a:p>
        </p:txBody>
      </p:sp>
      <p:sp>
        <p:nvSpPr>
          <p:cNvPr id="22" name="CasellaDiTesto 21">
            <a:extLst>
              <a:ext uri="{FF2B5EF4-FFF2-40B4-BE49-F238E27FC236}">
                <a16:creationId xmlns:a16="http://schemas.microsoft.com/office/drawing/2014/main" id="{27CAADB6-4DB4-4772-8AE8-C3D65BD11198}"/>
              </a:ext>
            </a:extLst>
          </p:cNvPr>
          <p:cNvSpPr txBox="1"/>
          <p:nvPr/>
        </p:nvSpPr>
        <p:spPr>
          <a:xfrm>
            <a:off x="2152819" y="1523774"/>
            <a:ext cx="1999598" cy="590931"/>
          </a:xfrm>
          <a:prstGeom prst="rect">
            <a:avLst/>
          </a:prstGeom>
          <a:noFill/>
        </p:spPr>
        <p:txBody>
          <a:bodyPr wrap="square">
            <a:spAutoFit/>
          </a:bodyPr>
          <a:lstStyle/>
          <a:p>
            <a:pPr>
              <a:lnSpc>
                <a:spcPct val="90000"/>
              </a:lnSpc>
              <a:spcAft>
                <a:spcPts val="600"/>
              </a:spcAft>
            </a:pPr>
            <a:r>
              <a:rPr lang="en-US" sz="3600" dirty="0">
                <a:latin typeface="Georgia" panose="02040502050405020303" pitchFamily="18" charset="0"/>
              </a:rPr>
              <a:t>CGAN</a:t>
            </a:r>
          </a:p>
        </p:txBody>
      </p:sp>
      <p:sp>
        <p:nvSpPr>
          <p:cNvPr id="16" name="CasellaDiTesto 15">
            <a:extLst>
              <a:ext uri="{FF2B5EF4-FFF2-40B4-BE49-F238E27FC236}">
                <a16:creationId xmlns:a16="http://schemas.microsoft.com/office/drawing/2014/main" id="{A4C258FE-D46A-426F-97B2-C645D56171C2}"/>
              </a:ext>
            </a:extLst>
          </p:cNvPr>
          <p:cNvSpPr txBox="1"/>
          <p:nvPr/>
        </p:nvSpPr>
        <p:spPr>
          <a:xfrm>
            <a:off x="7117520" y="1420214"/>
            <a:ext cx="5279408" cy="1128068"/>
          </a:xfrm>
          <a:prstGeom prst="rect">
            <a:avLst/>
          </a:prstGeom>
        </p:spPr>
        <p:txBody>
          <a:bodyPr vert="horz" lIns="91440" tIns="45720" rIns="91440" bIns="45720" rtlCol="0" anchor="ctr">
            <a:normAutofit lnSpcReduction="10000"/>
          </a:bodyPr>
          <a:lstStyle/>
          <a:p>
            <a:pPr>
              <a:lnSpc>
                <a:spcPct val="90000"/>
              </a:lnSpc>
              <a:spcBef>
                <a:spcPct val="0"/>
              </a:spcBef>
              <a:spcAft>
                <a:spcPts val="600"/>
              </a:spcAft>
            </a:pPr>
            <a:r>
              <a:rPr lang="en-US" sz="3700" kern="1200" dirty="0">
                <a:solidFill>
                  <a:schemeClr val="tx1"/>
                </a:solidFill>
                <a:latin typeface="+mj-lt"/>
                <a:ea typeface="+mj-ea"/>
                <a:cs typeface="+mj-cs"/>
              </a:rPr>
              <a:t>A variant of traditional GAN is called CGAN.</a:t>
            </a:r>
          </a:p>
          <a:p>
            <a:pPr>
              <a:lnSpc>
                <a:spcPct val="90000"/>
              </a:lnSpc>
              <a:spcBef>
                <a:spcPct val="0"/>
              </a:spcBef>
              <a:spcAft>
                <a:spcPts val="600"/>
              </a:spcAft>
            </a:pPr>
            <a:endParaRPr lang="en-US" sz="3700" kern="1200" dirty="0">
              <a:solidFill>
                <a:schemeClr val="tx1"/>
              </a:solidFill>
              <a:latin typeface="+mj-lt"/>
              <a:ea typeface="+mj-ea"/>
              <a:cs typeface="+mj-cs"/>
            </a:endParaRPr>
          </a:p>
        </p:txBody>
      </p:sp>
    </p:spTree>
    <p:extLst>
      <p:ext uri="{BB962C8B-B14F-4D97-AF65-F5344CB8AC3E}">
        <p14:creationId xmlns:p14="http://schemas.microsoft.com/office/powerpoint/2010/main" val="944337805"/>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powerpoint semplice sfondo - carta da parati ppt - 1280x720 - WallpaperTip">
            <a:extLst>
              <a:ext uri="{FF2B5EF4-FFF2-40B4-BE49-F238E27FC236}">
                <a16:creationId xmlns:a16="http://schemas.microsoft.com/office/drawing/2014/main" id="{CCA859D6-4B53-48DD-B985-1FC0509352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CasellaDiTesto 6">
            <a:extLst>
              <a:ext uri="{FF2B5EF4-FFF2-40B4-BE49-F238E27FC236}">
                <a16:creationId xmlns:a16="http://schemas.microsoft.com/office/drawing/2014/main" id="{D0E2D067-C268-4A02-83BA-A918C52B67CD}"/>
              </a:ext>
            </a:extLst>
          </p:cNvPr>
          <p:cNvSpPr txBox="1"/>
          <p:nvPr/>
        </p:nvSpPr>
        <p:spPr>
          <a:xfrm>
            <a:off x="3313043" y="228654"/>
            <a:ext cx="8521148" cy="873572"/>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Another variant that has been studied in depth within our project and which allows us to generate images with an even higher resolution is called AC-GAN. </a:t>
            </a:r>
          </a:p>
        </p:txBody>
      </p:sp>
      <p:sp>
        <p:nvSpPr>
          <p:cNvPr id="8" name="CasellaDiTesto 7">
            <a:extLst>
              <a:ext uri="{FF2B5EF4-FFF2-40B4-BE49-F238E27FC236}">
                <a16:creationId xmlns:a16="http://schemas.microsoft.com/office/drawing/2014/main" id="{8FA82ABD-BAFB-4E84-AB6C-B0D6CD8F51D5}"/>
              </a:ext>
            </a:extLst>
          </p:cNvPr>
          <p:cNvSpPr txBox="1"/>
          <p:nvPr/>
        </p:nvSpPr>
        <p:spPr>
          <a:xfrm>
            <a:off x="5694732" y="1627837"/>
            <a:ext cx="2087998" cy="646331"/>
          </a:xfrm>
          <a:prstGeom prst="rect">
            <a:avLst/>
          </a:prstGeom>
          <a:noFill/>
        </p:spPr>
        <p:txBody>
          <a:bodyPr wrap="square" rtlCol="0">
            <a:spAutoFit/>
          </a:bodyPr>
          <a:lstStyle/>
          <a:p>
            <a:r>
              <a:rPr lang="it-IT" sz="3600" dirty="0">
                <a:latin typeface="Georgia" panose="02040502050405020303" pitchFamily="18" charset="0"/>
              </a:rPr>
              <a:t>AC-GAN</a:t>
            </a:r>
          </a:p>
        </p:txBody>
      </p:sp>
      <p:sp>
        <p:nvSpPr>
          <p:cNvPr id="9" name="CasellaDiTesto 8">
            <a:extLst>
              <a:ext uri="{FF2B5EF4-FFF2-40B4-BE49-F238E27FC236}">
                <a16:creationId xmlns:a16="http://schemas.microsoft.com/office/drawing/2014/main" id="{37482D66-1B4F-4D68-B0E6-53F8F6B8DFE2}"/>
              </a:ext>
            </a:extLst>
          </p:cNvPr>
          <p:cNvSpPr txBox="1"/>
          <p:nvPr/>
        </p:nvSpPr>
        <p:spPr>
          <a:xfrm>
            <a:off x="1643271" y="2274168"/>
            <a:ext cx="10190920" cy="2951064"/>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An AC-GAN is an extension of the CGAN as it provides the same generator as a CGAN but a slightly different discriminator. While the discriminator of a CGAN receives both the image coming from the generator or dataset and the target (real class of the image) and produces the probability that the input image is real and has the correct target, the discriminator of an AC-GAN receives in input </a:t>
            </a:r>
            <a:r>
              <a:rPr lang="en-US" b="1" dirty="0">
                <a:latin typeface="Times New Roman" panose="02020603050405020304" pitchFamily="18" charset="0"/>
                <a:cs typeface="Times New Roman" panose="02020603050405020304" pitchFamily="18" charset="0"/>
              </a:rPr>
              <a:t>only</a:t>
            </a:r>
            <a:r>
              <a:rPr lang="en-US" dirty="0">
                <a:latin typeface="Times New Roman" panose="02020603050405020304" pitchFamily="18" charset="0"/>
                <a:cs typeface="Times New Roman" panose="02020603050405020304" pitchFamily="18" charset="0"/>
              </a:rPr>
              <a:t> the image coming from the generator or dataset and produces the probability that the input image is real and the probabilities with which the input image belongs to each of the classes. To summarize, in an AC-GAN, the discriminator has to predict the target (real class) of the input image and if the input image is real or fake.</a:t>
            </a:r>
          </a:p>
        </p:txBody>
      </p:sp>
    </p:spTree>
    <p:extLst>
      <p:ext uri="{BB962C8B-B14F-4D97-AF65-F5344CB8AC3E}">
        <p14:creationId xmlns:p14="http://schemas.microsoft.com/office/powerpoint/2010/main" val="825383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magine 3">
            <a:extLst>
              <a:ext uri="{FF2B5EF4-FFF2-40B4-BE49-F238E27FC236}">
                <a16:creationId xmlns:a16="http://schemas.microsoft.com/office/drawing/2014/main" id="{6F7C80AB-685B-42A1-B97E-140D289CC795}"/>
              </a:ext>
            </a:extLst>
          </p:cNvPr>
          <p:cNvPicPr/>
          <p:nvPr/>
        </p:nvPicPr>
        <p:blipFill>
          <a:blip r:embed="rId2">
            <a:extLst>
              <a:ext uri="{28A0092B-C50C-407E-A947-70E740481C1C}">
                <a14:useLocalDpi xmlns:a14="http://schemas.microsoft.com/office/drawing/2010/main" val="0"/>
              </a:ext>
            </a:extLst>
          </a:blip>
          <a:stretch>
            <a:fillRect/>
          </a:stretch>
        </p:blipFill>
        <p:spPr>
          <a:xfrm>
            <a:off x="4616943" y="914400"/>
            <a:ext cx="2881914" cy="4968819"/>
          </a:xfrm>
          <a:prstGeom prst="rect">
            <a:avLst/>
          </a:prstGeom>
        </p:spPr>
      </p:pic>
    </p:spTree>
    <p:extLst>
      <p:ext uri="{BB962C8B-B14F-4D97-AF65-F5344CB8AC3E}">
        <p14:creationId xmlns:p14="http://schemas.microsoft.com/office/powerpoint/2010/main" val="1287129312"/>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EBF8ED7-D084-424D-BF15-FA714E614D9B}"/>
              </a:ext>
            </a:extLst>
          </p:cNvPr>
          <p:cNvSpPr>
            <a:spLocks noGrp="1"/>
          </p:cNvSpPr>
          <p:nvPr>
            <p:ph type="title"/>
          </p:nvPr>
        </p:nvSpPr>
        <p:spPr>
          <a:xfrm>
            <a:off x="793662" y="386930"/>
            <a:ext cx="10066122" cy="1298448"/>
          </a:xfrm>
        </p:spPr>
        <p:txBody>
          <a:bodyPr anchor="b">
            <a:normAutofit/>
          </a:bodyPr>
          <a:lstStyle/>
          <a:p>
            <a:r>
              <a:rPr lang="it-IT" sz="4800" dirty="0">
                <a:latin typeface="Georgia" panose="02040502050405020303" pitchFamily="18" charset="0"/>
                <a:ea typeface="+mn-ea"/>
                <a:cs typeface="+mn-cs"/>
              </a:rPr>
              <a:t>AC-GAN TRAINING</a:t>
            </a:r>
          </a:p>
        </p:txBody>
      </p:sp>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B6D35EEB-2DF5-4994-940D-DA9D606DBC7D}"/>
              </a:ext>
            </a:extLst>
          </p:cNvPr>
          <p:cNvSpPr>
            <a:spLocks noGrp="1"/>
          </p:cNvSpPr>
          <p:nvPr>
            <p:ph idx="1"/>
          </p:nvPr>
        </p:nvSpPr>
        <p:spPr>
          <a:xfrm>
            <a:off x="138283" y="2072308"/>
            <a:ext cx="5957716" cy="4571323"/>
          </a:xfrm>
        </p:spPr>
        <p:txBody>
          <a:bodyPr anchor="ctr">
            <a:noAutofit/>
          </a:bodyPr>
          <a:lstStyle/>
          <a:p>
            <a:pPr marL="0" indent="0" algn="just">
              <a:lnSpc>
                <a:spcPct val="150000"/>
              </a:lnSpc>
              <a:buNone/>
            </a:pPr>
            <a:r>
              <a:rPr lang="it-IT" sz="1800" dirty="0" err="1">
                <a:latin typeface="Times New Roman" panose="02020603050405020304" pitchFamily="18" charset="0"/>
                <a:cs typeface="Times New Roman" panose="02020603050405020304" pitchFamily="18" charset="0"/>
              </a:rPr>
              <a:t>As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we</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have</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said</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before</a:t>
            </a:r>
            <a:r>
              <a:rPr lang="it-IT" sz="1800" dirty="0">
                <a:latin typeface="Times New Roman" panose="02020603050405020304" pitchFamily="18" charset="0"/>
                <a:cs typeface="Times New Roman" panose="02020603050405020304" pitchFamily="18" charset="0"/>
              </a:rPr>
              <a:t>, an AC-GAN </a:t>
            </a:r>
            <a:r>
              <a:rPr lang="it-IT" sz="1800" dirty="0" err="1">
                <a:latin typeface="Times New Roman" panose="02020603050405020304" pitchFamily="18" charset="0"/>
                <a:cs typeface="Times New Roman" panose="02020603050405020304" pitchFamily="18" charset="0"/>
              </a:rPr>
              <a:t>is</a:t>
            </a:r>
            <a:r>
              <a:rPr lang="it-IT" sz="1800" dirty="0">
                <a:latin typeface="Times New Roman" panose="02020603050405020304" pitchFamily="18" charset="0"/>
                <a:cs typeface="Times New Roman" panose="02020603050405020304" pitchFamily="18" charset="0"/>
              </a:rPr>
              <a:t> made up of </a:t>
            </a:r>
            <a:r>
              <a:rPr lang="it-IT" sz="1800" dirty="0" err="1">
                <a:latin typeface="Times New Roman" panose="02020603050405020304" pitchFamily="18" charset="0"/>
                <a:cs typeface="Times New Roman" panose="02020603050405020304" pitchFamily="18" charset="0"/>
              </a:rPr>
              <a:t>two</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neural</a:t>
            </a:r>
            <a:r>
              <a:rPr lang="it-IT" sz="1800" dirty="0">
                <a:latin typeface="Times New Roman" panose="02020603050405020304" pitchFamily="18" charset="0"/>
                <a:cs typeface="Times New Roman" panose="02020603050405020304" pitchFamily="18" charset="0"/>
              </a:rPr>
              <a:t> networks: a generator and a discriminator. For </a:t>
            </a:r>
            <a:r>
              <a:rPr lang="it-IT" sz="1800" dirty="0" err="1">
                <a:latin typeface="Times New Roman" panose="02020603050405020304" pitchFamily="18" charset="0"/>
                <a:cs typeface="Times New Roman" panose="02020603050405020304" pitchFamily="18" charset="0"/>
              </a:rPr>
              <a:t>this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reason</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we</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have</a:t>
            </a:r>
            <a:r>
              <a:rPr lang="it-IT" sz="1800" dirty="0">
                <a:latin typeface="Times New Roman" panose="02020603050405020304" pitchFamily="18" charset="0"/>
                <a:cs typeface="Times New Roman" panose="02020603050405020304" pitchFamily="18" charset="0"/>
              </a:rPr>
              <a:t> to </a:t>
            </a:r>
            <a:r>
              <a:rPr lang="it-IT" sz="1800" dirty="0" err="1">
                <a:latin typeface="Times New Roman" panose="02020603050405020304" pitchFamily="18" charset="0"/>
                <a:cs typeface="Times New Roman" panose="02020603050405020304" pitchFamily="18" charset="0"/>
              </a:rPr>
              <a:t>train</a:t>
            </a:r>
            <a:r>
              <a:rPr lang="it-IT" sz="1800" dirty="0">
                <a:latin typeface="Times New Roman" panose="02020603050405020304" pitchFamily="18" charset="0"/>
                <a:cs typeface="Times New Roman" panose="02020603050405020304" pitchFamily="18" charset="0"/>
              </a:rPr>
              <a:t> the generator and the discriminator </a:t>
            </a:r>
            <a:r>
              <a:rPr lang="it-IT" sz="1800" dirty="0" err="1">
                <a:latin typeface="Times New Roman" panose="02020603050405020304" pitchFamily="18" charset="0"/>
                <a:cs typeface="Times New Roman" panose="02020603050405020304" pitchFamily="18" charset="0"/>
              </a:rPr>
              <a:t>at</a:t>
            </a:r>
            <a:r>
              <a:rPr lang="it-IT" sz="1800" dirty="0">
                <a:latin typeface="Times New Roman" panose="02020603050405020304" pitchFamily="18" charset="0"/>
                <a:cs typeface="Times New Roman" panose="02020603050405020304" pitchFamily="18" charset="0"/>
              </a:rPr>
              <a:t> the </a:t>
            </a:r>
            <a:r>
              <a:rPr lang="it-IT" sz="1800" dirty="0" err="1">
                <a:latin typeface="Times New Roman" panose="02020603050405020304" pitchFamily="18" charset="0"/>
                <a:cs typeface="Times New Roman" panose="02020603050405020304" pitchFamily="18" charset="0"/>
              </a:rPr>
              <a:t>same</a:t>
            </a:r>
            <a:r>
              <a:rPr lang="it-IT" sz="1800" dirty="0">
                <a:latin typeface="Times New Roman" panose="02020603050405020304" pitchFamily="18" charset="0"/>
                <a:cs typeface="Times New Roman" panose="02020603050405020304" pitchFamily="18" charset="0"/>
              </a:rPr>
              <a:t> time. </a:t>
            </a:r>
          </a:p>
          <a:p>
            <a:pPr marL="0" indent="0" algn="just">
              <a:lnSpc>
                <a:spcPct val="150000"/>
              </a:lnSpc>
              <a:buNone/>
            </a:pPr>
            <a:r>
              <a:rPr lang="it-IT" sz="1800" dirty="0">
                <a:latin typeface="Times New Roman" panose="02020603050405020304" pitchFamily="18" charset="0"/>
                <a:cs typeface="Times New Roman" panose="02020603050405020304" pitchFamily="18" charset="0"/>
              </a:rPr>
              <a:t>The discriminator </a:t>
            </a:r>
            <a:r>
              <a:rPr lang="it-IT" sz="1800" dirty="0" err="1">
                <a:latin typeface="Times New Roman" panose="02020603050405020304" pitchFamily="18" charset="0"/>
                <a:cs typeface="Times New Roman" panose="02020603050405020304" pitchFamily="18" charset="0"/>
              </a:rPr>
              <a:t>is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trained</a:t>
            </a:r>
            <a:r>
              <a:rPr lang="it-IT" sz="1800" dirty="0">
                <a:latin typeface="Times New Roman" panose="02020603050405020304" pitchFamily="18" charset="0"/>
                <a:cs typeface="Times New Roman" panose="02020603050405020304" pitchFamily="18" charset="0"/>
              </a:rPr>
              <a:t> to </a:t>
            </a:r>
            <a:r>
              <a:rPr lang="it-IT" sz="1800" dirty="0" err="1">
                <a:latin typeface="Times New Roman" panose="02020603050405020304" pitchFamily="18" charset="0"/>
                <a:cs typeface="Times New Roman" panose="02020603050405020304" pitchFamily="18" charset="0"/>
              </a:rPr>
              <a:t>maximize</a:t>
            </a:r>
            <a:r>
              <a:rPr lang="it-IT" sz="1800" dirty="0">
                <a:latin typeface="Times New Roman" panose="02020603050405020304" pitchFamily="18" charset="0"/>
                <a:cs typeface="Times New Roman" panose="02020603050405020304" pitchFamily="18" charset="0"/>
              </a:rPr>
              <a:t> the log-</a:t>
            </a:r>
            <a:r>
              <a:rPr lang="it-IT" sz="1800" dirty="0" err="1">
                <a:latin typeface="Times New Roman" panose="02020603050405020304" pitchFamily="18" charset="0"/>
                <a:cs typeface="Times New Roman" panose="02020603050405020304" pitchFamily="18" charset="0"/>
              </a:rPr>
              <a:t>likelihood</a:t>
            </a:r>
            <a:r>
              <a:rPr lang="it-IT" sz="1800" dirty="0">
                <a:latin typeface="Times New Roman" panose="02020603050405020304" pitchFamily="18" charset="0"/>
                <a:cs typeface="Times New Roman" panose="02020603050405020304" pitchFamily="18" charset="0"/>
              </a:rPr>
              <a:t> of the discriminator </a:t>
            </a:r>
            <a:r>
              <a:rPr lang="it-IT" sz="1800" dirty="0" err="1">
                <a:latin typeface="Times New Roman" panose="02020603050405020304" pitchFamily="18" charset="0"/>
                <a:cs typeface="Times New Roman" panose="02020603050405020304" pitchFamily="18" charset="0"/>
              </a:rPr>
              <a:t>which</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gives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us</a:t>
            </a:r>
            <a:r>
              <a:rPr lang="it-IT" sz="1800" dirty="0">
                <a:latin typeface="Times New Roman" panose="02020603050405020304" pitchFamily="18" charset="0"/>
                <a:cs typeface="Times New Roman" panose="02020603050405020304" pitchFamily="18" charset="0"/>
              </a:rPr>
              <a:t> an idea of the </a:t>
            </a:r>
            <a:r>
              <a:rPr lang="it-IT" sz="1800" dirty="0" err="1">
                <a:latin typeface="Times New Roman" panose="02020603050405020304" pitchFamily="18" charset="0"/>
                <a:cs typeface="Times New Roman" panose="02020603050405020304" pitchFamily="18" charset="0"/>
              </a:rPr>
              <a:t>ability</a:t>
            </a:r>
            <a:r>
              <a:rPr lang="it-IT" sz="1800" dirty="0">
                <a:latin typeface="Times New Roman" panose="02020603050405020304" pitchFamily="18" charset="0"/>
                <a:cs typeface="Times New Roman" panose="02020603050405020304" pitchFamily="18" charset="0"/>
              </a:rPr>
              <a:t> of the discriminator to be </a:t>
            </a:r>
            <a:r>
              <a:rPr lang="it-IT" sz="1800" dirty="0" err="1">
                <a:latin typeface="Times New Roman" panose="02020603050405020304" pitchFamily="18" charset="0"/>
                <a:cs typeface="Times New Roman" panose="02020603050405020304" pitchFamily="18" charset="0"/>
              </a:rPr>
              <a:t>able</a:t>
            </a:r>
            <a:r>
              <a:rPr lang="it-IT" sz="1800" dirty="0">
                <a:latin typeface="Times New Roman" panose="02020603050405020304" pitchFamily="18" charset="0"/>
                <a:cs typeface="Times New Roman" panose="02020603050405020304" pitchFamily="18" charset="0"/>
              </a:rPr>
              <a:t> to </a:t>
            </a:r>
            <a:r>
              <a:rPr lang="it-IT" sz="1800" dirty="0" err="1">
                <a:latin typeface="Times New Roman" panose="02020603050405020304" pitchFamily="18" charset="0"/>
                <a:cs typeface="Times New Roman" panose="02020603050405020304" pitchFamily="18" charset="0"/>
              </a:rPr>
              <a:t>correctly</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distinguish</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between</a:t>
            </a:r>
            <a:r>
              <a:rPr lang="it-IT" sz="1800" dirty="0">
                <a:latin typeface="Times New Roman" panose="02020603050405020304" pitchFamily="18" charset="0"/>
                <a:cs typeface="Times New Roman" panose="02020603050405020304" pitchFamily="18" charset="0"/>
              </a:rPr>
              <a:t> a fake image and a </a:t>
            </a:r>
            <a:r>
              <a:rPr lang="it-IT" sz="1800" dirty="0" err="1">
                <a:latin typeface="Times New Roman" panose="02020603050405020304" pitchFamily="18" charset="0"/>
                <a:cs typeface="Times New Roman" panose="02020603050405020304" pitchFamily="18" charset="0"/>
              </a:rPr>
              <a:t>real</a:t>
            </a:r>
            <a:r>
              <a:rPr lang="it-IT" sz="1800" dirty="0">
                <a:latin typeface="Times New Roman" panose="02020603050405020304" pitchFamily="18" charset="0"/>
                <a:cs typeface="Times New Roman" panose="02020603050405020304" pitchFamily="18" charset="0"/>
              </a:rPr>
              <a:t> image and to be </a:t>
            </a:r>
            <a:r>
              <a:rPr lang="it-IT" sz="1800" dirty="0" err="1">
                <a:latin typeface="Times New Roman" panose="02020603050405020304" pitchFamily="18" charset="0"/>
                <a:cs typeface="Times New Roman" panose="02020603050405020304" pitchFamily="18" charset="0"/>
              </a:rPr>
              <a:t>able</a:t>
            </a:r>
            <a:r>
              <a:rPr lang="it-IT" sz="1800" dirty="0">
                <a:latin typeface="Times New Roman" panose="02020603050405020304" pitchFamily="18" charset="0"/>
                <a:cs typeface="Times New Roman" panose="02020603050405020304" pitchFamily="18" charset="0"/>
              </a:rPr>
              <a:t> to </a:t>
            </a:r>
            <a:r>
              <a:rPr lang="it-IT" sz="1800" dirty="0" err="1">
                <a:latin typeface="Times New Roman" panose="02020603050405020304" pitchFamily="18" charset="0"/>
                <a:cs typeface="Times New Roman" panose="02020603050405020304" pitchFamily="18" charset="0"/>
              </a:rPr>
              <a:t>correctly</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predict</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real</a:t>
            </a:r>
            <a:r>
              <a:rPr lang="it-IT" sz="1800" dirty="0">
                <a:latin typeface="Times New Roman" panose="02020603050405020304" pitchFamily="18" charset="0"/>
                <a:cs typeface="Times New Roman" panose="02020603050405020304" pitchFamily="18" charset="0"/>
              </a:rPr>
              <a:t> class of </a:t>
            </a:r>
            <a:r>
              <a:rPr lang="it-IT" sz="1800" dirty="0" err="1">
                <a:latin typeface="Times New Roman" panose="02020603050405020304" pitchFamily="18" charset="0"/>
                <a:cs typeface="Times New Roman" panose="02020603050405020304" pitchFamily="18" charset="0"/>
              </a:rPr>
              <a:t>each</a:t>
            </a:r>
            <a:r>
              <a:rPr lang="it-IT" sz="1800" dirty="0">
                <a:latin typeface="Times New Roman" panose="02020603050405020304" pitchFamily="18" charset="0"/>
                <a:cs typeface="Times New Roman" panose="02020603050405020304" pitchFamily="18" charset="0"/>
              </a:rPr>
              <a:t> input image.</a:t>
            </a:r>
          </a:p>
        </p:txBody>
      </p:sp>
      <p:pic>
        <p:nvPicPr>
          <p:cNvPr id="4" name="Immagine 3" descr="Immagine che contiene testo&#10;&#10;Descrizione generata automaticamente">
            <a:extLst>
              <a:ext uri="{FF2B5EF4-FFF2-40B4-BE49-F238E27FC236}">
                <a16:creationId xmlns:a16="http://schemas.microsoft.com/office/drawing/2014/main" id="{3F65CA6C-9C0C-45B4-8422-6119FA7AF5D7}"/>
              </a:ext>
            </a:extLst>
          </p:cNvPr>
          <p:cNvPicPr/>
          <p:nvPr/>
        </p:nvPicPr>
        <p:blipFill>
          <a:blip r:embed="rId2"/>
          <a:stretch>
            <a:fillRect/>
          </a:stretch>
        </p:blipFill>
        <p:spPr>
          <a:xfrm>
            <a:off x="6095999" y="3725816"/>
            <a:ext cx="5150277" cy="1957105"/>
          </a:xfrm>
          <a:prstGeom prst="rect">
            <a:avLst/>
          </a:prstGeom>
        </p:spPr>
      </p:pic>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egnaposto contenuto 2">
            <a:extLst>
              <a:ext uri="{FF2B5EF4-FFF2-40B4-BE49-F238E27FC236}">
                <a16:creationId xmlns:a16="http://schemas.microsoft.com/office/drawing/2014/main" id="{E2C8A218-54D3-4177-8EF4-CB0EF38FC076}"/>
              </a:ext>
            </a:extLst>
          </p:cNvPr>
          <p:cNvSpPr txBox="1">
            <a:spLocks/>
          </p:cNvSpPr>
          <p:nvPr/>
        </p:nvSpPr>
        <p:spPr>
          <a:xfrm>
            <a:off x="6351406" y="2243830"/>
            <a:ext cx="4732496" cy="122592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Font typeface="Arial" panose="020B0604020202020204" pitchFamily="34" charset="0"/>
              <a:buNone/>
            </a:pPr>
            <a:r>
              <a:rPr lang="it-IT" sz="1800" dirty="0">
                <a:latin typeface="Times New Roman" panose="02020603050405020304" pitchFamily="18" charset="0"/>
                <a:cs typeface="Times New Roman" panose="02020603050405020304" pitchFamily="18" charset="0"/>
              </a:rPr>
              <a:t>The </a:t>
            </a:r>
            <a:r>
              <a:rPr lang="it-IT" sz="1800" dirty="0" err="1">
                <a:latin typeface="Times New Roman" panose="02020603050405020304" pitchFamily="18" charset="0"/>
                <a:cs typeface="Times New Roman" panose="02020603050405020304" pitchFamily="18" charset="0"/>
              </a:rPr>
              <a:t>amount</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that</a:t>
            </a:r>
            <a:r>
              <a:rPr lang="it-IT" sz="1800" dirty="0">
                <a:latin typeface="Times New Roman" panose="02020603050405020304" pitchFamily="18" charset="0"/>
                <a:cs typeface="Times New Roman" panose="02020603050405020304" pitchFamily="18" charset="0"/>
              </a:rPr>
              <a:t> must be </a:t>
            </a:r>
            <a:r>
              <a:rPr lang="it-IT" sz="1800" dirty="0" err="1">
                <a:latin typeface="Times New Roman" panose="02020603050405020304" pitchFamily="18" charset="0"/>
                <a:cs typeface="Times New Roman" panose="02020603050405020304" pitchFamily="18" charset="0"/>
              </a:rPr>
              <a:t>maximized</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during</a:t>
            </a:r>
            <a:r>
              <a:rPr lang="it-IT" sz="1800" dirty="0">
                <a:latin typeface="Times New Roman" panose="02020603050405020304" pitchFamily="18" charset="0"/>
                <a:cs typeface="Times New Roman" panose="02020603050405020304" pitchFamily="18" charset="0"/>
              </a:rPr>
              <a:t> discriminator training </a:t>
            </a:r>
            <a:r>
              <a:rPr lang="it-IT" sz="1800" dirty="0" err="1">
                <a:latin typeface="Times New Roman" panose="02020603050405020304" pitchFamily="18" charset="0"/>
                <a:cs typeface="Times New Roman" panose="02020603050405020304" pitchFamily="18" charset="0"/>
              </a:rPr>
              <a:t>is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Ls</a:t>
            </a:r>
            <a:r>
              <a:rPr lang="it-IT" sz="1800" dirty="0">
                <a:latin typeface="Times New Roman" panose="02020603050405020304" pitchFamily="18" charset="0"/>
                <a:cs typeface="Times New Roman" panose="02020603050405020304" pitchFamily="18" charset="0"/>
              </a:rPr>
              <a:t> + Lc.</a:t>
            </a:r>
          </a:p>
        </p:txBody>
      </p:sp>
    </p:spTree>
    <p:extLst>
      <p:ext uri="{BB962C8B-B14F-4D97-AF65-F5344CB8AC3E}">
        <p14:creationId xmlns:p14="http://schemas.microsoft.com/office/powerpoint/2010/main" val="1755697162"/>
      </p:ext>
    </p:extLst>
  </p:cSld>
  <p:clrMapOvr>
    <a:masterClrMapping/>
  </p:clrMapOvr>
  <mc:AlternateContent xmlns:mc="http://schemas.openxmlformats.org/markup-compatibility/2006" xmlns:p14="http://schemas.microsoft.com/office/powerpoint/2010/main">
    <mc:Choice Requires="p14">
      <p:transition spd="slow" p14:dur="15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EBF8ED7-D084-424D-BF15-FA714E614D9B}"/>
              </a:ext>
            </a:extLst>
          </p:cNvPr>
          <p:cNvSpPr>
            <a:spLocks noGrp="1"/>
          </p:cNvSpPr>
          <p:nvPr>
            <p:ph type="title"/>
          </p:nvPr>
        </p:nvSpPr>
        <p:spPr>
          <a:xfrm>
            <a:off x="793662" y="386930"/>
            <a:ext cx="10066122" cy="1298448"/>
          </a:xfrm>
        </p:spPr>
        <p:txBody>
          <a:bodyPr anchor="b">
            <a:normAutofit/>
          </a:bodyPr>
          <a:lstStyle/>
          <a:p>
            <a:r>
              <a:rPr lang="it-IT" sz="4800" dirty="0">
                <a:latin typeface="Georgia" panose="02040502050405020303" pitchFamily="18" charset="0"/>
                <a:ea typeface="+mn-ea"/>
                <a:cs typeface="+mn-cs"/>
              </a:rPr>
              <a:t>AC-GAN TRAINING</a:t>
            </a:r>
          </a:p>
        </p:txBody>
      </p:sp>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B6D35EEB-2DF5-4994-940D-DA9D606DBC7D}"/>
              </a:ext>
            </a:extLst>
          </p:cNvPr>
          <p:cNvSpPr>
            <a:spLocks noGrp="1"/>
          </p:cNvSpPr>
          <p:nvPr>
            <p:ph idx="1"/>
          </p:nvPr>
        </p:nvSpPr>
        <p:spPr>
          <a:xfrm>
            <a:off x="490328" y="3094011"/>
            <a:ext cx="4376353" cy="2004675"/>
          </a:xfrm>
        </p:spPr>
        <p:txBody>
          <a:bodyPr anchor="ctr">
            <a:noAutofit/>
          </a:bodyPr>
          <a:lstStyle/>
          <a:p>
            <a:pPr marL="0" indent="0" algn="just">
              <a:lnSpc>
                <a:spcPct val="150000"/>
              </a:lnSpc>
              <a:buNone/>
            </a:pPr>
            <a:r>
              <a:rPr lang="it-IT" sz="1800" dirty="0">
                <a:latin typeface="Times New Roman" panose="02020603050405020304" pitchFamily="18" charset="0"/>
                <a:cs typeface="Times New Roman" panose="02020603050405020304" pitchFamily="18" charset="0"/>
              </a:rPr>
              <a:t>The generator </a:t>
            </a:r>
            <a:r>
              <a:rPr lang="it-IT" sz="1800" dirty="0" err="1">
                <a:latin typeface="Times New Roman" panose="02020603050405020304" pitchFamily="18" charset="0"/>
                <a:cs typeface="Times New Roman" panose="02020603050405020304" pitchFamily="18" charset="0"/>
              </a:rPr>
              <a:t>is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trained</a:t>
            </a:r>
            <a:r>
              <a:rPr lang="it-IT" sz="1800" dirty="0">
                <a:latin typeface="Times New Roman" panose="02020603050405020304" pitchFamily="18" charset="0"/>
                <a:cs typeface="Times New Roman" panose="02020603050405020304" pitchFamily="18" charset="0"/>
              </a:rPr>
              <a:t> to </a:t>
            </a:r>
            <a:r>
              <a:rPr lang="it-IT" sz="1800" dirty="0" err="1">
                <a:latin typeface="Times New Roman" panose="02020603050405020304" pitchFamily="18" charset="0"/>
                <a:cs typeface="Times New Roman" panose="02020603050405020304" pitchFamily="18" charset="0"/>
              </a:rPr>
              <a:t>maximize</a:t>
            </a:r>
            <a:r>
              <a:rPr lang="it-IT" sz="1800" dirty="0">
                <a:latin typeface="Times New Roman" panose="02020603050405020304" pitchFamily="18" charset="0"/>
                <a:cs typeface="Times New Roman" panose="02020603050405020304" pitchFamily="18" charset="0"/>
              </a:rPr>
              <a:t> the log-</a:t>
            </a:r>
            <a:r>
              <a:rPr lang="it-IT" sz="1800" dirty="0" err="1">
                <a:latin typeface="Times New Roman" panose="02020603050405020304" pitchFamily="18" charset="0"/>
                <a:cs typeface="Times New Roman" panose="02020603050405020304" pitchFamily="18" charset="0"/>
              </a:rPr>
              <a:t>likelihood</a:t>
            </a:r>
            <a:r>
              <a:rPr lang="it-IT" sz="1800" dirty="0">
                <a:latin typeface="Times New Roman" panose="02020603050405020304" pitchFamily="18" charset="0"/>
                <a:cs typeface="Times New Roman" panose="02020603050405020304" pitchFamily="18" charset="0"/>
              </a:rPr>
              <a:t> of the generator </a:t>
            </a:r>
            <a:r>
              <a:rPr lang="it-IT" sz="1800" dirty="0" err="1">
                <a:latin typeface="Times New Roman" panose="02020603050405020304" pitchFamily="18" charset="0"/>
                <a:cs typeface="Times New Roman" panose="02020603050405020304" pitchFamily="18" charset="0"/>
              </a:rPr>
              <a:t>which</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gives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us</a:t>
            </a:r>
            <a:r>
              <a:rPr lang="it-IT" sz="1800" dirty="0">
                <a:latin typeface="Times New Roman" panose="02020603050405020304" pitchFamily="18" charset="0"/>
                <a:cs typeface="Times New Roman" panose="02020603050405020304" pitchFamily="18" charset="0"/>
              </a:rPr>
              <a:t> an idea of the </a:t>
            </a:r>
            <a:r>
              <a:rPr lang="it-IT" sz="1800" dirty="0" err="1">
                <a:latin typeface="Times New Roman" panose="02020603050405020304" pitchFamily="18" charset="0"/>
                <a:cs typeface="Times New Roman" panose="02020603050405020304" pitchFamily="18" charset="0"/>
              </a:rPr>
              <a:t>generator’s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ability</a:t>
            </a:r>
            <a:r>
              <a:rPr lang="it-IT" sz="1800" dirty="0">
                <a:latin typeface="Times New Roman" panose="02020603050405020304" pitchFamily="18" charset="0"/>
                <a:cs typeface="Times New Roman" panose="02020603050405020304" pitchFamily="18" charset="0"/>
              </a:rPr>
              <a:t> to be </a:t>
            </a:r>
            <a:r>
              <a:rPr lang="it-IT" sz="1800" dirty="0" err="1">
                <a:latin typeface="Times New Roman" panose="02020603050405020304" pitchFamily="18" charset="0"/>
                <a:cs typeface="Times New Roman" panose="02020603050405020304" pitchFamily="18" charset="0"/>
              </a:rPr>
              <a:t>able</a:t>
            </a:r>
            <a:r>
              <a:rPr lang="it-IT" sz="1800" dirty="0">
                <a:latin typeface="Times New Roman" panose="02020603050405020304" pitchFamily="18" charset="0"/>
                <a:cs typeface="Times New Roman" panose="02020603050405020304" pitchFamily="18" charset="0"/>
              </a:rPr>
              <a:t> to generate images </a:t>
            </a:r>
            <a:r>
              <a:rPr lang="it-IT" sz="1800" dirty="0" err="1">
                <a:latin typeface="Times New Roman" panose="02020603050405020304" pitchFamily="18" charset="0"/>
                <a:cs typeface="Times New Roman" panose="02020603050405020304" pitchFamily="18" charset="0"/>
              </a:rPr>
              <a:t>as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real</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as</a:t>
            </a:r>
            <a:r>
              <a:rPr lang="it-IT" sz="1800" dirty="0">
                <a:latin typeface="Times New Roman" panose="02020603050405020304" pitchFamily="18" charset="0"/>
                <a:cs typeface="Times New Roman" panose="02020603050405020304" pitchFamily="18" charset="0"/>
              </a:rPr>
              <a:t> </a:t>
            </a:r>
            <a:r>
              <a:rPr lang="it-IT" sz="1800" dirty="0" err="1">
                <a:latin typeface="Times New Roman" panose="02020603050405020304" pitchFamily="18" charset="0"/>
                <a:cs typeface="Times New Roman" panose="02020603050405020304" pitchFamily="18" charset="0"/>
              </a:rPr>
              <a:t>possible</a:t>
            </a:r>
            <a:r>
              <a:rPr lang="it-IT" sz="1800" dirty="0">
                <a:latin typeface="Times New Roman" panose="02020603050405020304" pitchFamily="18" charset="0"/>
                <a:cs typeface="Times New Roman" panose="02020603050405020304" pitchFamily="18" charset="0"/>
              </a:rPr>
              <a:t>.</a:t>
            </a:r>
          </a:p>
        </p:txBody>
      </p:sp>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asellaDiTesto 13">
            <a:extLst>
              <a:ext uri="{FF2B5EF4-FFF2-40B4-BE49-F238E27FC236}">
                <a16:creationId xmlns:a16="http://schemas.microsoft.com/office/drawing/2014/main" id="{B61BCC98-18C3-4D3A-B935-A0A304DDDE46}"/>
              </a:ext>
            </a:extLst>
          </p:cNvPr>
          <p:cNvSpPr txBox="1"/>
          <p:nvPr/>
        </p:nvSpPr>
        <p:spPr>
          <a:xfrm>
            <a:off x="5040578" y="2293792"/>
            <a:ext cx="6168886" cy="873572"/>
          </a:xfrm>
          <a:prstGeom prst="rect">
            <a:avLst/>
          </a:prstGeom>
          <a:noFill/>
        </p:spPr>
        <p:txBody>
          <a:bodyPr wrap="square">
            <a:spAutoFit/>
          </a:bodyPr>
          <a:lstStyle/>
          <a:p>
            <a:pPr marL="0" indent="0" algn="just">
              <a:lnSpc>
                <a:spcPct val="150000"/>
              </a:lnSpc>
              <a:buFont typeface="Arial" panose="020B0604020202020204" pitchFamily="34" charset="0"/>
              <a:buNone/>
            </a:pPr>
            <a:r>
              <a:rPr lang="it-IT" dirty="0">
                <a:latin typeface="Times New Roman" panose="02020603050405020304" pitchFamily="18" charset="0"/>
                <a:cs typeface="Times New Roman" panose="02020603050405020304" pitchFamily="18" charset="0"/>
              </a:rPr>
              <a:t>The </a:t>
            </a:r>
            <a:r>
              <a:rPr lang="it-IT" dirty="0" err="1">
                <a:latin typeface="Times New Roman" panose="02020603050405020304" pitchFamily="18" charset="0"/>
                <a:cs typeface="Times New Roman" panose="02020603050405020304" pitchFamily="18" charset="0"/>
              </a:rPr>
              <a:t>amount</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that</a:t>
            </a:r>
            <a:r>
              <a:rPr lang="it-IT" dirty="0">
                <a:latin typeface="Times New Roman" panose="02020603050405020304" pitchFamily="18" charset="0"/>
                <a:cs typeface="Times New Roman" panose="02020603050405020304" pitchFamily="18" charset="0"/>
              </a:rPr>
              <a:t> must be </a:t>
            </a:r>
            <a:r>
              <a:rPr lang="it-IT" dirty="0" err="1">
                <a:latin typeface="Times New Roman" panose="02020603050405020304" pitchFamily="18" charset="0"/>
                <a:cs typeface="Times New Roman" panose="02020603050405020304" pitchFamily="18" charset="0"/>
              </a:rPr>
              <a:t>maximized</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during</a:t>
            </a:r>
            <a:r>
              <a:rPr lang="it-IT" dirty="0">
                <a:latin typeface="Times New Roman" panose="02020603050405020304" pitchFamily="18" charset="0"/>
                <a:cs typeface="Times New Roman" panose="02020603050405020304" pitchFamily="18" charset="0"/>
              </a:rPr>
              <a:t> generator training is Ls - Lc.</a:t>
            </a:r>
          </a:p>
        </p:txBody>
      </p:sp>
      <p:pic>
        <p:nvPicPr>
          <p:cNvPr id="16" name="Immagine 15">
            <a:extLst>
              <a:ext uri="{FF2B5EF4-FFF2-40B4-BE49-F238E27FC236}">
                <a16:creationId xmlns:a16="http://schemas.microsoft.com/office/drawing/2014/main" id="{419E37F8-4FD7-4560-8847-9A0120C97CEF}"/>
              </a:ext>
            </a:extLst>
          </p:cNvPr>
          <p:cNvPicPr/>
          <p:nvPr/>
        </p:nvPicPr>
        <p:blipFill>
          <a:blip r:embed="rId2"/>
          <a:stretch>
            <a:fillRect/>
          </a:stretch>
        </p:blipFill>
        <p:spPr>
          <a:xfrm>
            <a:off x="5939365" y="3253035"/>
            <a:ext cx="4486233" cy="2326128"/>
          </a:xfrm>
          <a:prstGeom prst="rect">
            <a:avLst/>
          </a:prstGeom>
        </p:spPr>
      </p:pic>
    </p:spTree>
    <p:extLst>
      <p:ext uri="{BB962C8B-B14F-4D97-AF65-F5344CB8AC3E}">
        <p14:creationId xmlns:p14="http://schemas.microsoft.com/office/powerpoint/2010/main" val="3206801864"/>
      </p:ext>
    </p:extLst>
  </p:cSld>
  <p:clrMapOvr>
    <a:masterClrMapping/>
  </p:clrMapOvr>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apone">
  <a:themeElements>
    <a:clrScheme name="Sapone">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pon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pone">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Blu verde">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4.xml><?xml version="1.0" encoding="utf-8"?>
<a:themeOverride xmlns:a="http://schemas.openxmlformats.org/drawingml/2006/main">
  <a:clrScheme name="Viola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5.xml><?xml version="1.0" encoding="utf-8"?>
<a:themeOverride xmlns:a="http://schemas.openxmlformats.org/drawingml/2006/main">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778</TotalTime>
  <Words>1757</Words>
  <Application>Microsoft Office PowerPoint</Application>
  <PresentationFormat>Widescreen</PresentationFormat>
  <Paragraphs>75</Paragraphs>
  <Slides>42</Slides>
  <Notes>0</Notes>
  <HiddenSlides>0</HiddenSlides>
  <MMClips>0</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42</vt:i4>
      </vt:variant>
    </vt:vector>
  </HeadingPairs>
  <TitlesOfParts>
    <vt:vector size="51" baseType="lpstr">
      <vt:lpstr>Arial</vt:lpstr>
      <vt:lpstr>Calibri</vt:lpstr>
      <vt:lpstr>Calibri Light</vt:lpstr>
      <vt:lpstr>Century Gothic</vt:lpstr>
      <vt:lpstr>Garamond</vt:lpstr>
      <vt:lpstr>Georgia</vt:lpstr>
      <vt:lpstr>Times New Roman</vt:lpstr>
      <vt:lpstr>Tema di Office</vt:lpstr>
      <vt:lpstr>Sapone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AC-GAN TRAINING</vt:lpstr>
      <vt:lpstr>AC-GAN TRAINING</vt:lpstr>
      <vt:lpstr>How does the generator manage to generate a fake image?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The generator collapses as soon as it is no longer able to generate a variety of different images belonging to the same class but starts to generate always the same images. This is a big problem! If the generator starts to generate the same images, the discriminator very quickly learns how to distinguish between fake images and real images and the model training is stopped very quickly.</vt:lpstr>
      <vt:lpstr>MS-SSIM</vt:lpstr>
      <vt:lpstr>Presentazione standard di PowerPoint</vt:lpstr>
      <vt:lpstr>Presentazione standard di PowerPoint</vt:lpstr>
      <vt:lpstr>Presentazione standard di PowerPoint</vt:lpstr>
      <vt:lpstr>GENERATOR</vt:lpstr>
      <vt:lpstr>DISCRIMINATOR</vt:lpstr>
      <vt:lpstr>ACGAN-MNIST-1</vt:lpstr>
      <vt:lpstr>Presentazione standard di PowerPoint</vt:lpstr>
      <vt:lpstr>GENERATOR</vt:lpstr>
      <vt:lpstr>DISCRIMINATOR</vt:lpstr>
      <vt:lpstr>ACGAN-MNIST-2</vt:lpstr>
      <vt:lpstr>Presentazione standard di PowerPoint</vt:lpstr>
      <vt:lpstr>GENERATOR</vt:lpstr>
      <vt:lpstr>DISCRIMINATOR</vt:lpstr>
      <vt:lpstr>ACGAN-CIFAR10-1</vt:lpstr>
      <vt:lpstr>Presentazione standard di PowerPoint</vt:lpstr>
      <vt:lpstr>GENERATOR</vt:lpstr>
      <vt:lpstr>DISCRIMINATOR</vt:lpstr>
      <vt:lpstr>ACGAN-CIFAR10-2</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DANIELA CHIAVETTA</dc:creator>
  <cp:lastModifiedBy>andrea</cp:lastModifiedBy>
  <cp:revision>161</cp:revision>
  <dcterms:created xsi:type="dcterms:W3CDTF">2021-06-10T14:49:55Z</dcterms:created>
  <dcterms:modified xsi:type="dcterms:W3CDTF">2021-06-25T13:46:23Z</dcterms:modified>
</cp:coreProperties>
</file>

<file path=docProps/thumbnail.jpeg>
</file>